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7" r:id="rId2"/>
    <p:sldId id="297" r:id="rId3"/>
    <p:sldId id="318" r:id="rId4"/>
    <p:sldId id="325" r:id="rId5"/>
    <p:sldId id="321" r:id="rId6"/>
    <p:sldId id="328" r:id="rId7"/>
    <p:sldId id="327" r:id="rId8"/>
    <p:sldId id="322" r:id="rId9"/>
    <p:sldId id="324" r:id="rId10"/>
    <p:sldId id="317" r:id="rId11"/>
    <p:sldId id="32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022" autoAdjust="0"/>
    <p:restoredTop sz="94660"/>
  </p:normalViewPr>
  <p:slideViewPr>
    <p:cSldViewPr snapToGrid="0">
      <p:cViewPr>
        <p:scale>
          <a:sx n="150" d="100"/>
          <a:sy n="150" d="100"/>
        </p:scale>
        <p:origin x="702" y="318"/>
      </p:cViewPr>
      <p:guideLst>
        <p:guide orient="horz" pos="2152"/>
        <p:guide pos="38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09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54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98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793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739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06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1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402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35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96304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22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blog.unity.com/kr/industry/airsim-experiment-with-autonomous-vehicle-simulation" TargetMode="External" /><Relationship Id="rId3" Type="http://schemas.openxmlformats.org/officeDocument/2006/relationships/hyperlink" Target="https://www.digitaltoday.co.kr/news/articleView.html?idxno=476896" TargetMode="External" /><Relationship Id="rId4" Type="http://schemas.openxmlformats.org/officeDocument/2006/relationships/hyperlink" Target="https://www.chosun.com/economy/weeklybiz/2023/04/13/QVUR6W3TQZBZVIWQXTPIJ76IRU/" TargetMode="External" /><Relationship Id="rId5" Type="http://schemas.openxmlformats.org/officeDocument/2006/relationships/hyperlink" Target="http://www.engjournal.co.kr/news/articleView.html?idxno=660" TargetMode="External" /><Relationship Id="rId6" Type="http://schemas.openxmlformats.org/officeDocument/2006/relationships/hyperlink" Target="https://plan.danawa.com/info/?nPlanSeq=6589" TargetMode="External"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Relationship Id="rId3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Relationship Id="rId3" Type="http://schemas.openxmlformats.org/officeDocument/2006/relationships/image" Target="../media/image13.png"  /><Relationship Id="rId4" Type="http://schemas.openxmlformats.org/officeDocument/2006/relationships/image" Target="../media/image14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Relationship Id="rId3" Type="http://schemas.openxmlformats.org/officeDocument/2006/relationships/image" Target="../media/image16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42900" y="266700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/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/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257300" lvl="0" latinLnBrk="0">
                  <a:defRPr/>
                </a:pPr>
                <a:endParaRPr lang="ko-KR" altLang="en-US" sz="160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 rot="0"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/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r>
                    <a:rPr lang="ko-KR" altLang="en-US">
                      <a:solidFill>
                        <a:prstClr val="white"/>
                      </a:solidFill>
                    </a:rPr>
                    <a:t>←</a:t>
                  </a: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/>
                <p:cNvSpPr/>
                <p:nvPr/>
              </p:nvSpPr>
              <p:spPr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/>
                <p:cNvGrpSpPr/>
                <p:nvPr/>
              </p:nvGrpSpPr>
              <p:grpSpPr>
                <a:xfrm rot="0"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/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/>
            <p:cNvGrpSpPr/>
            <p:nvPr/>
          </p:nvGrpSpPr>
          <p:grpSpPr>
            <a:xfrm rot="0"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/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79388" lvl="0" latinLnBrk="0">
                  <a:defRPr/>
                </a:pPr>
                <a:r>
                  <a:rPr lang="en-US" altLang="ko-KR" sz="1000" kern="0">
                    <a:solidFill>
                      <a:srgbClr val="44546a"/>
                    </a:solidFill>
                  </a:rPr>
                  <a:t>QQ</a:t>
                </a:r>
                <a:endParaRPr lang="en-US" altLang="ko-KR" sz="1000" kern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latinLnBrk="0">
                  <a:defRPr/>
                </a:pPr>
                <a:r>
                  <a:rPr lang="en-US" altLang="ko-KR" sz="1000" kern="0">
                    <a:solidFill>
                      <a:srgbClr val="44546a"/>
                    </a:solidFill>
                  </a:rPr>
                  <a:t>00 page</a:t>
                </a:r>
                <a:endParaRPr lang="en-US" altLang="ko-KR" sz="1000" kern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 rot="0"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/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/>
              <p:cNvSpPr>
                <a:spLocks noEditPoints="1"/>
              </p:cNvSpPr>
              <p:nvPr/>
            </p:nvSpPr>
            <p:spPr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latinLnBrk="0">
                <a:defRPr/>
              </a:pPr>
              <a:endParaRPr lang="ko-KR" altLang="en-US" sz="2400">
                <a:solidFill>
                  <a:srgbClr val="44546a"/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048762" y="3000884"/>
            <a:ext cx="6094476" cy="1121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lvl="0" algn="ctr" latinLnBrk="0">
              <a:defRPr/>
            </a:pPr>
            <a:r>
              <a:rPr lang="ko-KR" altLang="en-US" sz="3400" b="1" i="1" kern="0">
                <a:solidFill>
                  <a:prstClr val="black">
                    <a:lumMod val="65000"/>
                    <a:lumOff val="35000"/>
                  </a:prstClr>
                </a:solidFill>
              </a:rPr>
              <a:t>가상현실 내의</a:t>
            </a:r>
            <a:endParaRPr lang="ko-KR" altLang="en-US" sz="3400" b="1" i="1" ker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82563" lvl="0" algn="ctr" latinLnBrk="0">
              <a:defRPr/>
            </a:pPr>
            <a:r>
              <a:rPr lang="en-US" altLang="ko-KR" sz="3400" b="1" i="1" kern="0">
                <a:solidFill>
                  <a:prstClr val="black">
                    <a:lumMod val="65000"/>
                    <a:lumOff val="35000"/>
                  </a:prstClr>
                </a:solidFill>
              </a:rPr>
              <a:t>AI</a:t>
            </a:r>
            <a:r>
              <a:rPr lang="ko-KR" altLang="en-US" sz="3400" b="1" i="1" kern="0">
                <a:solidFill>
                  <a:prstClr val="black">
                    <a:lumMod val="65000"/>
                    <a:lumOff val="35000"/>
                  </a:prstClr>
                </a:solidFill>
              </a:rPr>
              <a:t>를 이용한 드론 경로 학습</a:t>
            </a:r>
            <a:endParaRPr lang="ko-KR" altLang="en-US" sz="3400" b="1" i="1" ker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9" name="TextBox 47"/>
          <p:cNvSpPr txBox="1"/>
          <p:nvPr/>
        </p:nvSpPr>
        <p:spPr>
          <a:xfrm>
            <a:off x="3048761" y="4729174"/>
            <a:ext cx="6094476" cy="641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lvl="0" algn="ctr" latinLnBrk="0">
              <a:defRPr/>
            </a:pPr>
            <a:r>
              <a:rPr lang="en-US" altLang="ko-KR" sz="1800" kern="0">
                <a:solidFill>
                  <a:prstClr val="black">
                    <a:lumMod val="65000"/>
                    <a:lumOff val="35000"/>
                  </a:prstClr>
                </a:solidFill>
              </a:rPr>
              <a:t>20194111</a:t>
            </a:r>
            <a:r>
              <a:rPr lang="ko-KR" altLang="en-US" sz="1800" kern="0">
                <a:solidFill>
                  <a:prstClr val="black">
                    <a:lumMod val="65000"/>
                    <a:lumOff val="35000"/>
                  </a:prstClr>
                </a:solidFill>
              </a:rPr>
              <a:t> 최민규</a:t>
            </a:r>
            <a:endParaRPr lang="ko-KR" altLang="en-US" sz="1800" ker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82563" lvl="0" algn="ctr" latinLnBrk="0">
              <a:defRPr/>
            </a:pPr>
            <a:r>
              <a:rPr lang="en-US" altLang="ko-KR" sz="1800" kern="0">
                <a:solidFill>
                  <a:prstClr val="black">
                    <a:lumMod val="65000"/>
                    <a:lumOff val="35000"/>
                  </a:prstClr>
                </a:solidFill>
              </a:rPr>
              <a:t>20204062</a:t>
            </a:r>
            <a:r>
              <a:rPr lang="ko-KR" altLang="en-US" sz="1800" kern="0">
                <a:solidFill>
                  <a:prstClr val="black">
                    <a:lumMod val="65000"/>
                    <a:lumOff val="35000"/>
                  </a:prstClr>
                </a:solidFill>
              </a:rPr>
              <a:t> 이인규</a:t>
            </a:r>
            <a:endParaRPr lang="ko-KR" altLang="en-US" sz="1800" ker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0" name="TextBox 47"/>
          <p:cNvSpPr txBox="1"/>
          <p:nvPr/>
        </p:nvSpPr>
        <p:spPr>
          <a:xfrm>
            <a:off x="3048761" y="2621520"/>
            <a:ext cx="6094476" cy="36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lvl="0" algn="ctr" latinLnBrk="0">
              <a:defRPr/>
            </a:pPr>
            <a:r>
              <a:rPr lang="en-US" altLang="ko-KR" sz="1800" b="1" kern="0">
                <a:solidFill>
                  <a:prstClr val="black">
                    <a:lumMod val="65000"/>
                    <a:lumOff val="35000"/>
                  </a:prstClr>
                </a:solidFill>
              </a:rPr>
              <a:t>Team QQ</a:t>
            </a:r>
            <a:endParaRPr lang="en-US" altLang="ko-KR" sz="1800" b="1" ker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316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42900" y="266700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/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/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257300" lvl="0" latinLnBrk="0">
                  <a:defRPr/>
                </a:pPr>
                <a:r>
                  <a:rPr lang="ko-KR" altLang="en-US" sz="2400" b="1" i="1" kern="0">
                    <a:solidFill>
                      <a:srgbClr val="44546a"/>
                    </a:solidFill>
                  </a:rPr>
                  <a:t>가상현실 내의 </a:t>
                </a:r>
                <a:r>
                  <a:rPr lang="en-US" altLang="ko-KR" sz="2400" b="1" i="1" kern="0">
                    <a:solidFill>
                      <a:srgbClr val="44546a"/>
                    </a:solidFill>
                  </a:rPr>
                  <a:t>AI</a:t>
                </a:r>
                <a:r>
                  <a:rPr lang="ko-KR" altLang="en-US" sz="2400" b="1" i="1" kern="0">
                    <a:solidFill>
                      <a:srgbClr val="44546a"/>
                    </a:solidFill>
                  </a:rPr>
                  <a:t>를 이용한 드론 경로 학습 </a:t>
                </a:r>
                <a:endParaRPr lang="en-US" altLang="ko-KR" sz="700" b="1" kern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 rot="0"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/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r>
                    <a:rPr lang="ko-KR" altLang="en-US">
                      <a:solidFill>
                        <a:prstClr val="white"/>
                      </a:solidFill>
                    </a:rPr>
                    <a:t>←</a:t>
                  </a: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/>
                <p:cNvSpPr/>
                <p:nvPr/>
              </p:nvSpPr>
              <p:spPr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/>
                <p:cNvGrpSpPr/>
                <p:nvPr/>
              </p:nvGrpSpPr>
              <p:grpSpPr>
                <a:xfrm rot="0"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/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/>
            <p:cNvGrpSpPr/>
            <p:nvPr/>
          </p:nvGrpSpPr>
          <p:grpSpPr>
            <a:xfrm rot="0"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/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79388" lvl="0" latinLnBrk="0">
                  <a:defRPr/>
                </a:pPr>
                <a:r>
                  <a:rPr lang="en-US" altLang="ko-KR" sz="1000" kern="0">
                    <a:solidFill>
                      <a:srgbClr val="44546a"/>
                    </a:solidFill>
                  </a:rPr>
                  <a:t>QQ</a:t>
                </a:r>
                <a:endParaRPr lang="en-US" altLang="ko-KR" sz="1000" kern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latinLnBrk="0">
                  <a:defRPr/>
                </a:pPr>
                <a:r>
                  <a:rPr lang="en-US" altLang="ko-KR" sz="1000" kern="0">
                    <a:solidFill>
                      <a:srgbClr val="44546a"/>
                    </a:solidFill>
                  </a:rPr>
                  <a:t>06 page</a:t>
                </a:r>
                <a:endParaRPr lang="en-US" altLang="ko-KR" sz="1000" kern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 rot="0"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/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/>
              <p:cNvSpPr>
                <a:spLocks noEditPoints="1"/>
              </p:cNvSpPr>
              <p:nvPr/>
            </p:nvSpPr>
            <p:spPr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latinLnBrk="0">
                <a:defRPr/>
              </a:pPr>
              <a:endParaRPr lang="ko-KR" altLang="en-US" sz="2400">
                <a:solidFill>
                  <a:srgbClr val="44546a"/>
                </a:solidFill>
              </a:endParaRPr>
            </a:p>
          </p:txBody>
        </p:sp>
      </p:grpSp>
      <p:sp>
        <p:nvSpPr>
          <p:cNvPr id="157" name="가로 글상자 156"/>
          <p:cNvSpPr txBox="1"/>
          <p:nvPr/>
        </p:nvSpPr>
        <p:spPr>
          <a:xfrm>
            <a:off x="1819403" y="3589706"/>
            <a:ext cx="9082494" cy="666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800" b="1">
                <a:solidFill>
                  <a:schemeClr val="accent1"/>
                </a:solidFill>
              </a:rPr>
              <a:t>감사합니다</a:t>
            </a:r>
            <a:r>
              <a:rPr lang="en-US" altLang="ko-KR" sz="3800" b="1">
                <a:solidFill>
                  <a:schemeClr val="accent1"/>
                </a:solidFill>
              </a:rPr>
              <a:t>.</a:t>
            </a:r>
            <a:endParaRPr lang="en-US" altLang="ko-KR" sz="38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16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42900" y="266700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/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/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257300" lvl="0" latinLnBrk="0">
                  <a:defRPr/>
                </a:pPr>
                <a:r>
                  <a:rPr lang="ko-KR" altLang="en-US" sz="2400" b="1" i="1" kern="0">
                    <a:solidFill>
                      <a:srgbClr val="44546a"/>
                    </a:solidFill>
                  </a:rPr>
                  <a:t>집합 커버 문제 </a:t>
                </a:r>
                <a:r>
                  <a:rPr lang="en-US" altLang="ko-KR" sz="2400" b="1" i="1" kern="0">
                    <a:solidFill>
                      <a:srgbClr val="44546a"/>
                    </a:solidFill>
                  </a:rPr>
                  <a:t>Set Cover Problem </a:t>
                </a:r>
                <a:endParaRPr lang="en-US" altLang="ko-KR" sz="700" b="1" kern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 rot="0"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/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r>
                    <a:rPr lang="ko-KR" altLang="en-US">
                      <a:solidFill>
                        <a:prstClr val="white"/>
                      </a:solidFill>
                    </a:rPr>
                    <a:t>←</a:t>
                  </a: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/>
                <p:cNvSpPr/>
                <p:nvPr/>
              </p:nvSpPr>
              <p:spPr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/>
                <p:cNvGrpSpPr/>
                <p:nvPr/>
              </p:nvGrpSpPr>
              <p:grpSpPr>
                <a:xfrm rot="0"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/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/>
            <p:cNvGrpSpPr/>
            <p:nvPr/>
          </p:nvGrpSpPr>
          <p:grpSpPr>
            <a:xfrm rot="0"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/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79388" lvl="0" latinLnBrk="0">
                  <a:defRPr/>
                </a:pPr>
                <a:r>
                  <a:rPr lang="en-US" altLang="ko-KR" sz="1000" kern="0">
                    <a:solidFill>
                      <a:srgbClr val="44546a"/>
                    </a:solidFill>
                  </a:rPr>
                  <a:t>QQ</a:t>
                </a:r>
                <a:endParaRPr lang="en-US" altLang="ko-KR" sz="1000" kern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latinLnBrk="0">
                  <a:defRPr/>
                </a:pPr>
                <a:r>
                  <a:rPr lang="en-US" altLang="ko-KR" sz="1000" kern="0">
                    <a:solidFill>
                      <a:srgbClr val="44546a"/>
                    </a:solidFill>
                  </a:rPr>
                  <a:t>07 page</a:t>
                </a:r>
                <a:endParaRPr lang="en-US" altLang="ko-KR" sz="1000" kern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 rot="0"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/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/>
              <p:cNvSpPr>
                <a:spLocks noEditPoints="1"/>
              </p:cNvSpPr>
              <p:nvPr/>
            </p:nvSpPr>
            <p:spPr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latinLnBrk="0">
                <a:defRPr/>
              </a:pPr>
              <a:endParaRPr lang="ko-KR" altLang="en-US" sz="2400">
                <a:solidFill>
                  <a:srgbClr val="44546a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3307615" y="908778"/>
            <a:ext cx="8440668" cy="451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참고 문헌 출처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7" name="사각형: 둥근 위쪽 모서리 66"/>
          <p:cNvSpPr/>
          <p:nvPr/>
        </p:nvSpPr>
        <p:spPr>
          <a:xfrm>
            <a:off x="3007591" y="1054022"/>
            <a:ext cx="216000" cy="216000"/>
          </a:xfrm>
          <a:prstGeom prst="ellipse">
            <a:avLst/>
          </a:prstGeom>
          <a:solidFill>
            <a:srgbClr val="2f77e5"/>
          </a:solidFill>
          <a:ln>
            <a:solidFill>
              <a:srgbClr val="134fc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lvl="0" algn="ctr">
              <a:defRPr/>
            </a:pPr>
            <a:endParaRPr lang="ko-KR" altLang="en-US" sz="1100">
              <a:solidFill>
                <a:srgbClr val="70d5ec"/>
              </a:solidFill>
            </a:endParaRPr>
          </a:p>
        </p:txBody>
      </p:sp>
      <p:sp>
        <p:nvSpPr>
          <p:cNvPr id="48" name="가로 글상자 47"/>
          <p:cNvSpPr txBox="1"/>
          <p:nvPr/>
        </p:nvSpPr>
        <p:spPr>
          <a:xfrm>
            <a:off x="593989" y="1481148"/>
            <a:ext cx="11479144" cy="511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>
                <a:solidFill>
                  <a:schemeClr val="dk1"/>
                </a:solidFill>
              </a:rPr>
              <a:t>참고 문헌</a:t>
            </a:r>
            <a:endParaRPr lang="ko-KR" altLang="en-US" sz="1500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[1]</a:t>
            </a:r>
            <a:r>
              <a:rPr lang="ko-KR" altLang="en-US" sz="1500">
                <a:solidFill>
                  <a:schemeClr val="dk1"/>
                </a:solidFill>
              </a:rPr>
              <a:t> </a:t>
            </a:r>
            <a:r>
              <a:rPr lang="en-US" altLang="ko-KR" sz="1500">
                <a:solidFill>
                  <a:schemeClr val="dk1"/>
                </a:solidFill>
              </a:rPr>
              <a:t>Air Sim on Unity - </a:t>
            </a:r>
            <a:r>
              <a:rPr lang="ko-KR" altLang="en-US" sz="1500">
                <a:solidFill>
                  <a:schemeClr val="dk1"/>
                </a:solidFill>
              </a:rPr>
              <a:t>자율주행 차 시뮬레이션</a:t>
            </a:r>
            <a:endParaRPr lang="ko-KR" altLang="en-US" sz="1500">
              <a:solidFill>
                <a:schemeClr val="dk1"/>
              </a:solidFill>
              <a:hlinkClick r:id="rId2"/>
            </a:endParaRPr>
          </a:p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  <a:hlinkClick r:id="rId2"/>
              </a:rPr>
              <a:t>https://blog.unity.com/kr/industry/airsim-experiment-with-autonomous-vehicle-simulation</a:t>
            </a:r>
            <a:endParaRPr lang="en-US" altLang="ko-KR" sz="1500">
              <a:solidFill>
                <a:schemeClr val="dk1"/>
              </a:solidFill>
            </a:endParaRPr>
          </a:p>
          <a:p>
            <a:pPr lvl="0">
              <a:defRPr/>
            </a:pPr>
            <a:endParaRPr lang="en-US" altLang="ko-KR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[2]</a:t>
            </a:r>
            <a:r>
              <a:rPr lang="ko-KR" altLang="en-US" sz="1500">
                <a:solidFill>
                  <a:schemeClr val="dk1"/>
                </a:solidFill>
              </a:rPr>
              <a:t> 아마존 드론 배송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</a:t>
            </a:r>
            <a:r>
              <a:rPr lang="en-US" altLang="ko-KR" sz="1500">
                <a:solidFill>
                  <a:schemeClr val="dk1"/>
                </a:solidFill>
              </a:rPr>
              <a:t>“</a:t>
            </a:r>
            <a:r>
              <a:rPr lang="ko-KR" altLang="en-US" sz="1500">
                <a:solidFill>
                  <a:schemeClr val="dk1"/>
                </a:solidFill>
              </a:rPr>
              <a:t>쉽지 않네</a:t>
            </a:r>
            <a:r>
              <a:rPr lang="en-US" altLang="ko-KR" sz="1500">
                <a:solidFill>
                  <a:schemeClr val="dk1"/>
                </a:solidFill>
              </a:rPr>
              <a:t>”</a:t>
            </a:r>
            <a:r>
              <a:rPr lang="ko-KR" altLang="en-US" sz="1500">
                <a:solidFill>
                  <a:schemeClr val="dk1"/>
                </a:solidFill>
              </a:rPr>
              <a:t> </a:t>
            </a:r>
            <a:r>
              <a:rPr lang="en-US" altLang="ko-KR" sz="1500">
                <a:solidFill>
                  <a:schemeClr val="dk1"/>
                </a:solidFill>
              </a:rPr>
              <a:t>-</a:t>
            </a:r>
            <a:r>
              <a:rPr lang="ko-KR" altLang="en-US" sz="1500">
                <a:solidFill>
                  <a:schemeClr val="dk1"/>
                </a:solidFill>
              </a:rPr>
              <a:t> </a:t>
            </a:r>
            <a:r>
              <a:rPr lang="en-US" altLang="ko-KR" sz="1500">
                <a:solidFill>
                  <a:schemeClr val="dk1"/>
                </a:solidFill>
              </a:rPr>
              <a:t>Digital Today, </a:t>
            </a:r>
            <a:r>
              <a:rPr lang="ko-KR" altLang="en-US" sz="1500">
                <a:solidFill>
                  <a:schemeClr val="dk1"/>
                </a:solidFill>
              </a:rPr>
              <a:t>추현우 기자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  <a:hlinkClick r:id="rId3"/>
              </a:rPr>
              <a:t>https://www.digitaltoday.co.kr/news/articleView.html?idxno=476896</a:t>
            </a:r>
            <a:endParaRPr lang="en-US" altLang="ko-KR" sz="1500">
              <a:solidFill>
                <a:schemeClr val="dk1"/>
              </a:solidFill>
            </a:endParaRPr>
          </a:p>
          <a:p>
            <a:pPr lvl="0">
              <a:defRPr/>
            </a:pPr>
            <a:endParaRPr lang="en-US" altLang="ko-KR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[3]</a:t>
            </a:r>
            <a:r>
              <a:rPr lang="ko-KR" altLang="en-US" sz="1500">
                <a:solidFill>
                  <a:schemeClr val="dk1"/>
                </a:solidFill>
              </a:rPr>
              <a:t> 아마존 드론 배송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</a:t>
            </a:r>
            <a:r>
              <a:rPr lang="en-US" altLang="ko-KR" sz="1500">
                <a:solidFill>
                  <a:schemeClr val="dk1"/>
                </a:solidFill>
              </a:rPr>
              <a:t>“</a:t>
            </a:r>
            <a:r>
              <a:rPr lang="ko-KR" altLang="en-US" sz="1500">
                <a:solidFill>
                  <a:schemeClr val="dk1"/>
                </a:solidFill>
              </a:rPr>
              <a:t>코미디 였어</a:t>
            </a:r>
            <a:r>
              <a:rPr lang="en-US" altLang="ko-KR" sz="1500">
                <a:solidFill>
                  <a:schemeClr val="dk1"/>
                </a:solidFill>
              </a:rPr>
              <a:t>?”</a:t>
            </a:r>
            <a:r>
              <a:rPr lang="ko-KR" altLang="en-US" sz="1500">
                <a:solidFill>
                  <a:schemeClr val="dk1"/>
                </a:solidFill>
              </a:rPr>
              <a:t> </a:t>
            </a:r>
            <a:r>
              <a:rPr lang="en-US" altLang="ko-KR" sz="1500">
                <a:solidFill>
                  <a:schemeClr val="dk1"/>
                </a:solidFill>
              </a:rPr>
              <a:t>-</a:t>
            </a:r>
            <a:r>
              <a:rPr lang="ko-KR" altLang="en-US" sz="1500">
                <a:solidFill>
                  <a:schemeClr val="dk1"/>
                </a:solidFill>
              </a:rPr>
              <a:t> 조선 경제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박건형 테크 부장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  <a:hlinkClick r:id="rId4"/>
              </a:rPr>
              <a:t>https://www.chosun.com/economy/weeklybiz/2023/04/13/QVUR6W3TQZBZVIWQXTPIJ76IRU/</a:t>
            </a:r>
            <a:endParaRPr lang="en-US" altLang="ko-KR" sz="1500">
              <a:solidFill>
                <a:schemeClr val="dk1"/>
              </a:solidFill>
            </a:endParaRPr>
          </a:p>
          <a:p>
            <a:pPr lvl="0">
              <a:defRPr/>
            </a:pPr>
            <a:endParaRPr lang="en-US" altLang="ko-KR" sz="1500">
              <a:solidFill>
                <a:schemeClr val="dk1"/>
              </a:solidFill>
            </a:endParaRPr>
          </a:p>
          <a:p>
            <a:pPr lvl="0">
              <a:defRPr/>
            </a:pPr>
            <a:endParaRPr lang="en-US" altLang="ko-KR" sz="1500">
              <a:solidFill>
                <a:schemeClr val="dk1"/>
              </a:solidFill>
            </a:endParaRPr>
          </a:p>
          <a:p>
            <a:pPr lvl="0">
              <a:defRPr/>
            </a:pPr>
            <a:endParaRPr lang="en-US" altLang="ko-KR" sz="1500">
              <a:solidFill>
                <a:schemeClr val="dk1"/>
              </a:solidFill>
            </a:endParaRPr>
          </a:p>
          <a:p>
            <a:pPr lvl="0">
              <a:defRPr/>
            </a:pPr>
            <a:endParaRPr lang="en-US" altLang="ko-KR" sz="1500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 sz="1500" b="1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 sz="1500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 b="1">
                <a:solidFill>
                  <a:schemeClr val="dk1"/>
                </a:solidFill>
              </a:rPr>
              <a:t>이미지 출처</a:t>
            </a:r>
            <a:endParaRPr lang="ko-KR" altLang="en-US" sz="1500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500" b="0">
                <a:solidFill>
                  <a:schemeClr val="dk1"/>
                </a:solidFill>
                <a:hlinkClick r:id="rId5"/>
              </a:rPr>
              <a:t>http://www.engjournal.co.kr/news/articleView.html?idxno=660</a:t>
            </a:r>
            <a:endParaRPr lang="en-US" altLang="ko-KR" sz="1500" b="0">
              <a:solidFill>
                <a:schemeClr val="dk1"/>
              </a:solidFill>
            </a:endParaRPr>
          </a:p>
          <a:p>
            <a:pPr lvl="0">
              <a:defRPr/>
            </a:pPr>
            <a:endParaRPr lang="en-US" altLang="ko-KR" sz="1500" b="0">
              <a:solidFill>
                <a:schemeClr val="dk1"/>
              </a:solidFill>
              <a:hlinkClick r:id="rId6"/>
            </a:endParaRPr>
          </a:p>
          <a:p>
            <a:pPr lvl="0">
              <a:defRPr/>
            </a:pPr>
            <a:r>
              <a:rPr lang="en-US" altLang="ko-KR" sz="1500" b="0">
                <a:solidFill>
                  <a:schemeClr val="dk1"/>
                </a:solidFill>
                <a:hlinkClick r:id="rId6"/>
              </a:rPr>
              <a:t>https://plan.danawa.com/info/?nPlanSeq=6589</a:t>
            </a:r>
            <a:endParaRPr lang="en-US" altLang="ko-KR" sz="1500" b="0">
              <a:solidFill>
                <a:schemeClr val="dk1"/>
              </a:solidFill>
            </a:endParaRPr>
          </a:p>
          <a:p>
            <a:pPr lvl="0">
              <a:defRPr/>
            </a:pPr>
            <a:endParaRPr lang="en-US" altLang="ko-KR" sz="1500" b="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이 외 </a:t>
            </a:r>
            <a:r>
              <a:rPr lang="en-US" altLang="ko-KR" sz="1500" b="0">
                <a:solidFill>
                  <a:schemeClr val="dk1"/>
                </a:solidFill>
              </a:rPr>
              <a:t>Google Image</a:t>
            </a:r>
            <a:endParaRPr lang="en-US" altLang="ko-KR" sz="1500" b="0">
              <a:solidFill>
                <a:schemeClr val="dk1"/>
              </a:solidFill>
            </a:endParaRPr>
          </a:p>
          <a:p>
            <a:pPr lvl="0">
              <a:defRPr/>
            </a:pPr>
            <a:endParaRPr lang="en-US" altLang="ko-KR" sz="1500" b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05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42900" y="266700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/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/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257300" lvl="0" latinLnBrk="0">
                  <a:defRPr/>
                </a:pPr>
                <a:r>
                  <a:rPr lang="ko-KR" altLang="en-US" sz="2400" b="1" i="1" kern="0">
                    <a:solidFill>
                      <a:srgbClr val="44546a"/>
                    </a:solidFill>
                  </a:rPr>
                  <a:t>가상현실 내의 </a:t>
                </a:r>
                <a:r>
                  <a:rPr lang="en-US" altLang="ko-KR" sz="2400" b="1" i="1" kern="0">
                    <a:solidFill>
                      <a:srgbClr val="44546a"/>
                    </a:solidFill>
                  </a:rPr>
                  <a:t>AI</a:t>
                </a:r>
                <a:r>
                  <a:rPr lang="ko-KR" altLang="en-US" sz="2400" b="1" i="1" kern="0">
                    <a:solidFill>
                      <a:srgbClr val="44546a"/>
                    </a:solidFill>
                  </a:rPr>
                  <a:t>를 이용한 드론 경로 학습 </a:t>
                </a:r>
                <a:endParaRPr lang="en-US" altLang="ko-KR" sz="700" b="1" kern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 rot="0"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/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r>
                    <a:rPr lang="ko-KR" altLang="en-US">
                      <a:solidFill>
                        <a:prstClr val="white"/>
                      </a:solidFill>
                    </a:rPr>
                    <a:t>←</a:t>
                  </a: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/>
                <p:cNvSpPr/>
                <p:nvPr/>
              </p:nvSpPr>
              <p:spPr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/>
                <p:cNvGrpSpPr/>
                <p:nvPr/>
              </p:nvGrpSpPr>
              <p:grpSpPr>
                <a:xfrm rot="0"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/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/>
            <p:cNvGrpSpPr/>
            <p:nvPr/>
          </p:nvGrpSpPr>
          <p:grpSpPr>
            <a:xfrm rot="0"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/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79388" lvl="0" latinLnBrk="0">
                  <a:defRPr/>
                </a:pPr>
                <a:r>
                  <a:rPr lang="en-US" altLang="ko-KR" sz="1000" kern="0">
                    <a:solidFill>
                      <a:srgbClr val="44546a"/>
                    </a:solidFill>
                  </a:rPr>
                  <a:t>QQ</a:t>
                </a:r>
                <a:endParaRPr lang="en-US" altLang="ko-KR" sz="1000" kern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latinLnBrk="0">
                  <a:defRPr/>
                </a:pPr>
                <a:r>
                  <a:rPr lang="en-US" altLang="ko-KR" sz="1000" kern="0">
                    <a:solidFill>
                      <a:srgbClr val="44546a"/>
                    </a:solidFill>
                  </a:rPr>
                  <a:t>00 page</a:t>
                </a:r>
                <a:endParaRPr lang="en-US" altLang="ko-KR" sz="1000" kern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 rot="0"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/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/>
              <p:cNvSpPr>
                <a:spLocks noEditPoints="1"/>
              </p:cNvSpPr>
              <p:nvPr/>
            </p:nvSpPr>
            <p:spPr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latinLnBrk="0">
                <a:defRPr/>
              </a:pPr>
              <a:endParaRPr lang="ko-KR" altLang="en-US" sz="2400">
                <a:solidFill>
                  <a:srgbClr val="44546a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3307615" y="908778"/>
            <a:ext cx="8440668" cy="451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목차</a:t>
            </a:r>
          </a:p>
        </p:txBody>
      </p:sp>
      <p:sp>
        <p:nvSpPr>
          <p:cNvPr id="47" name="사각형: 둥근 위쪽 모서리 66"/>
          <p:cNvSpPr/>
          <p:nvPr/>
        </p:nvSpPr>
        <p:spPr>
          <a:xfrm>
            <a:off x="3007591" y="1054022"/>
            <a:ext cx="216000" cy="216000"/>
          </a:xfrm>
          <a:prstGeom prst="ellipse">
            <a:avLst/>
          </a:prstGeom>
          <a:solidFill>
            <a:srgbClr val="2F77E5"/>
          </a:solidFill>
          <a:ln>
            <a:solidFill>
              <a:srgbClr val="134FC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lvl="0" algn="ctr">
              <a:defRPr/>
            </a:pPr>
            <a:endParaRPr lang="ko-KR" altLang="en-US" sz="1100">
              <a:solidFill>
                <a:srgbClr val="70D5EC"/>
              </a:solidFill>
            </a:endParaRPr>
          </a:p>
        </p:txBody>
      </p:sp>
      <p:grpSp>
        <p:nvGrpSpPr>
          <p:cNvPr id="165" name="그룹 164"/>
          <p:cNvGrpSpPr/>
          <p:nvPr/>
        </p:nvGrpSpPr>
        <p:grpSpPr>
          <a:xfrm rot="0">
            <a:off x="675514" y="1456933"/>
            <a:ext cx="9128808" cy="4637161"/>
            <a:chOff x="675514" y="1456933"/>
            <a:chExt cx="9128808" cy="4637161"/>
          </a:xfrm>
        </p:grpSpPr>
        <p:sp>
          <p:nvSpPr>
            <p:cNvPr id="158" name="가로 글상자 157"/>
            <p:cNvSpPr txBox="1"/>
            <p:nvPr/>
          </p:nvSpPr>
          <p:spPr>
            <a:xfrm>
              <a:off x="675514" y="1891038"/>
              <a:ext cx="9128808" cy="42030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endParaRPr lang="en-US" altLang="ko-KR" b="1">
                <a:solidFill>
                  <a:schemeClr val="tx1"/>
                </a:solidFill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01.</a:t>
              </a:r>
              <a:r>
                <a:rPr lang="ko-KR" altLang="en-US" b="1">
                  <a:solidFill>
                    <a:schemeClr val="tx1"/>
                  </a:solidFill>
                </a:rPr>
                <a:t> </a:t>
              </a:r>
              <a:r>
                <a:rPr lang="en-US" altLang="ko-KR" b="1">
                  <a:solidFill>
                    <a:schemeClr val="tx1"/>
                  </a:solidFill>
                </a:rPr>
                <a:t>문제점 제시 :: 각광 받던 드론 배송, 그 실태는?</a:t>
              </a:r>
              <a:endParaRPr lang="en-US" altLang="ko-KR" b="1">
                <a:solidFill>
                  <a:schemeClr val="tx1"/>
                </a:solidFill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02.</a:t>
              </a:r>
              <a:r>
                <a:rPr lang="ko-KR" altLang="en-US" b="1">
                  <a:solidFill>
                    <a:schemeClr val="tx1"/>
                  </a:solidFill>
                </a:rPr>
                <a:t> 아이디어 도출 :: 일상생활 속 로봇 청소기</a:t>
              </a:r>
              <a:endParaRPr lang="ko-KR" altLang="en-US" b="1">
                <a:solidFill>
                  <a:schemeClr val="tx1"/>
                </a:solidFill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03.</a:t>
              </a:r>
              <a:r>
                <a:rPr lang="ko-KR" altLang="en-US" b="1">
                  <a:solidFill>
                    <a:schemeClr val="tx1"/>
                  </a:solidFill>
                </a:rPr>
                <a:t> 해결 방안 :: 가상현실 환경에서 드론의 경로를 학습 시키자!</a:t>
              </a:r>
              <a:endParaRPr lang="ko-KR" altLang="en-US" b="1">
                <a:solidFill>
                  <a:schemeClr val="tx1"/>
                </a:solidFill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04.</a:t>
              </a:r>
              <a:r>
                <a:rPr lang="ko-KR" altLang="en-US" b="1">
                  <a:solidFill>
                    <a:schemeClr val="tx1"/>
                  </a:solidFill>
                </a:rPr>
                <a:t> 활용 방안 및 사례 조사 :: 드론 배달, 드론 택시 등 드론 활용의 모든 방면</a:t>
              </a:r>
              <a:endParaRPr lang="ko-KR" altLang="en-US" b="1">
                <a:solidFill>
                  <a:schemeClr val="tx1"/>
                </a:solidFill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05.</a:t>
              </a:r>
              <a:r>
                <a:rPr lang="ko-KR" altLang="en-US" b="1">
                  <a:solidFill>
                    <a:schemeClr val="tx1"/>
                  </a:solidFill>
                </a:rPr>
                <a:t> 기대 효과 :: 기술적 한계에서의 해방</a:t>
              </a:r>
              <a:endParaRPr lang="ko-KR" altLang="en-US" b="1">
                <a:solidFill>
                  <a:schemeClr val="tx1"/>
                </a:solidFill>
              </a:endParaRPr>
            </a:p>
            <a:p>
              <a:pPr lvl="0">
                <a:lnSpc>
                  <a:spcPct val="150000"/>
                </a:lnSpc>
                <a:defRPr/>
              </a:pPr>
              <a:endParaRPr lang="ko-KR" altLang="en-US" b="1">
                <a:solidFill>
                  <a:schemeClr val="tx1"/>
                </a:solidFill>
              </a:endParaRPr>
            </a:p>
            <a:p>
              <a:pPr lvl="0">
                <a:lnSpc>
                  <a:spcPct val="150000"/>
                </a:lnSpc>
                <a:defRPr/>
              </a:pPr>
              <a:endParaRPr lang="ko-KR" altLang="en-US" b="1">
                <a:solidFill>
                  <a:schemeClr val="tx1"/>
                </a:solidFill>
              </a:endParaRPr>
            </a:p>
            <a:p>
              <a:pPr lvl="0">
                <a:lnSpc>
                  <a:spcPct val="150000"/>
                </a:lnSpc>
                <a:defRPr/>
              </a:pPr>
              <a:endParaRPr lang="ko-KR" altLang="en-US" b="1">
                <a:solidFill>
                  <a:schemeClr val="tx1"/>
                </a:solidFill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++</a:t>
              </a:r>
              <a:r>
                <a:rPr lang="ko-KR" altLang="en-US" b="1">
                  <a:solidFill>
                    <a:schemeClr val="tx1"/>
                  </a:solidFill>
                </a:rPr>
                <a:t>참고문헌 출처 </a:t>
              </a:r>
              <a:r>
                <a:rPr lang="en-US" altLang="ko-KR" b="1">
                  <a:solidFill>
                    <a:schemeClr val="tx1"/>
                  </a:solidFill>
                </a:rPr>
                <a:t>(</a:t>
              </a:r>
              <a:r>
                <a:rPr lang="ko-KR" altLang="en-US" b="1">
                  <a:solidFill>
                    <a:schemeClr val="tx1"/>
                  </a:solidFill>
                </a:rPr>
                <a:t>링크</a:t>
              </a:r>
              <a:r>
                <a:rPr lang="en-US" altLang="ko-KR" b="1">
                  <a:solidFill>
                    <a:schemeClr val="tx1"/>
                  </a:solidFill>
                </a:rPr>
                <a:t>)</a:t>
              </a:r>
              <a:r>
                <a:rPr lang="ko-KR" altLang="en-US" b="1">
                  <a:solidFill>
                    <a:schemeClr val="tx1"/>
                  </a:solidFill>
                </a:rPr>
                <a:t> 첨부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59" name="가로 글상자 158"/>
            <p:cNvSpPr txBox="1"/>
            <p:nvPr/>
          </p:nvSpPr>
          <p:spPr>
            <a:xfrm>
              <a:off x="1122430" y="1456933"/>
              <a:ext cx="6096000" cy="493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ko-KR" altLang="en-US" b="1">
                  <a:solidFill>
                    <a:srgbClr val="404040"/>
                  </a:solidFill>
                </a:rPr>
                <a:t>발표자</a:t>
              </a:r>
              <a:r>
                <a:rPr lang="en-US" altLang="ko-KR" b="1">
                  <a:solidFill>
                    <a:srgbClr val="404040"/>
                  </a:solidFill>
                </a:rPr>
                <a:t>:</a:t>
              </a:r>
              <a:r>
                <a:rPr lang="ko-KR" altLang="en-US" b="1">
                  <a:solidFill>
                    <a:srgbClr val="404040"/>
                  </a:solidFill>
                </a:rPr>
                <a:t> 최민규 </a:t>
              </a:r>
              <a:r>
                <a:rPr lang="en-US" altLang="ko-KR" b="1">
                  <a:solidFill>
                    <a:srgbClr val="404040"/>
                  </a:solidFill>
                </a:rPr>
                <a:t>/</a:t>
              </a:r>
              <a:r>
                <a:rPr lang="ko-KR" altLang="en-US" b="1">
                  <a:solidFill>
                    <a:srgbClr val="404040"/>
                  </a:solidFill>
                </a:rPr>
                <a:t> 자료 조사 및 아이디어 구상</a:t>
              </a:r>
              <a:r>
                <a:rPr lang="en-US" altLang="ko-KR" b="1">
                  <a:solidFill>
                    <a:srgbClr val="404040"/>
                  </a:solidFill>
                </a:rPr>
                <a:t>:</a:t>
              </a:r>
              <a:r>
                <a:rPr lang="ko-KR" altLang="en-US" b="1">
                  <a:solidFill>
                    <a:srgbClr val="404040"/>
                  </a:solidFill>
                </a:rPr>
                <a:t> 이인규</a:t>
              </a:r>
              <a:endParaRPr lang="ko-KR" altLang="en-US" b="1">
                <a:solidFill>
                  <a:srgbClr val="404040"/>
                </a:solidFill>
              </a:endParaRPr>
            </a:p>
          </p:txBody>
        </p:sp>
        <p:sp>
          <p:nvSpPr>
            <p:cNvPr id="160" name="사각형: 둥근 위쪽 모서리 66"/>
            <p:cNvSpPr/>
            <p:nvPr/>
          </p:nvSpPr>
          <p:spPr>
            <a:xfrm>
              <a:off x="835891" y="1615997"/>
              <a:ext cx="216000" cy="216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rgbClr val="008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lvl="0" algn="ctr">
                <a:defRPr/>
              </a:pPr>
              <a:endParaRPr lang="ko-KR" altLang="en-US" sz="1100">
                <a:solidFill>
                  <a:srgbClr val="70d5e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45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42900" y="266700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/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/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257300" lvl="0" latinLnBrk="0">
                  <a:defRPr/>
                </a:pPr>
                <a:r>
                  <a:rPr lang="ko-KR" altLang="en-US" sz="2400" b="1" i="1" kern="0">
                    <a:solidFill>
                      <a:srgbClr val="44546a"/>
                    </a:solidFill>
                  </a:rPr>
                  <a:t>가상현실 내의 </a:t>
                </a:r>
                <a:r>
                  <a:rPr lang="en-US" altLang="ko-KR" sz="2400" b="1" i="1" kern="0">
                    <a:solidFill>
                      <a:srgbClr val="44546a"/>
                    </a:solidFill>
                  </a:rPr>
                  <a:t>AI</a:t>
                </a:r>
                <a:r>
                  <a:rPr lang="ko-KR" altLang="en-US" sz="2400" b="1" i="1" kern="0">
                    <a:solidFill>
                      <a:srgbClr val="44546a"/>
                    </a:solidFill>
                  </a:rPr>
                  <a:t>를 이용한 드론 경로 학습 </a:t>
                </a:r>
                <a:endParaRPr lang="ko-KR" altLang="en-US" sz="2400" b="1" i="1" kern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 rot="0"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/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r>
                    <a:rPr lang="ko-KR" altLang="en-US">
                      <a:solidFill>
                        <a:prstClr val="white"/>
                      </a:solidFill>
                    </a:rPr>
                    <a:t>←</a:t>
                  </a: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/>
                <p:cNvSpPr/>
                <p:nvPr/>
              </p:nvSpPr>
              <p:spPr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/>
                <p:cNvGrpSpPr/>
                <p:nvPr/>
              </p:nvGrpSpPr>
              <p:grpSpPr>
                <a:xfrm rot="0"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/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/>
            <p:cNvGrpSpPr/>
            <p:nvPr/>
          </p:nvGrpSpPr>
          <p:grpSpPr>
            <a:xfrm rot="0"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/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79388" lvl="0" latinLnBrk="0">
                  <a:defRPr/>
                </a:pPr>
                <a:r>
                  <a:rPr lang="en-US" altLang="ko-KR" sz="1000" kern="0">
                    <a:solidFill>
                      <a:srgbClr val="44546a"/>
                    </a:solidFill>
                  </a:rPr>
                  <a:t>QQ</a:t>
                </a:r>
                <a:endParaRPr lang="en-US" altLang="ko-KR" sz="1000" kern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latinLnBrk="0">
                  <a:defRPr/>
                </a:pPr>
                <a:r>
                  <a:rPr lang="en-US" altLang="ko-KR" sz="1000" kern="0">
                    <a:solidFill>
                      <a:srgbClr val="44546a"/>
                    </a:solidFill>
                  </a:rPr>
                  <a:t>01 page</a:t>
                </a:r>
                <a:endParaRPr lang="en-US" altLang="ko-KR" sz="1000" kern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 rot="0"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/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/>
              <p:cNvSpPr>
                <a:spLocks noEditPoints="1"/>
              </p:cNvSpPr>
              <p:nvPr/>
            </p:nvSpPr>
            <p:spPr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latinLnBrk="0">
                <a:defRPr/>
              </a:pPr>
              <a:endParaRPr lang="ko-KR" altLang="en-US" sz="2400">
                <a:solidFill>
                  <a:srgbClr val="44546a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3307615" y="908778"/>
            <a:ext cx="8440668" cy="451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1.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문제점 제시 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::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각광 받던 드론 배송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그 실태는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?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7" name="사각형: 둥근 위쪽 모서리 66"/>
          <p:cNvSpPr/>
          <p:nvPr/>
        </p:nvSpPr>
        <p:spPr>
          <a:xfrm>
            <a:off x="3007591" y="1054022"/>
            <a:ext cx="216000" cy="216000"/>
          </a:xfrm>
          <a:prstGeom prst="ellipse">
            <a:avLst/>
          </a:prstGeom>
          <a:solidFill>
            <a:srgbClr val="2f77e5"/>
          </a:solidFill>
          <a:ln>
            <a:solidFill>
              <a:srgbClr val="134fc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lvl="0" algn="ctr">
              <a:defRPr/>
            </a:pPr>
            <a:endParaRPr lang="ko-KR" altLang="en-US" sz="1100">
              <a:solidFill>
                <a:srgbClr val="70d5ec"/>
              </a:solidFill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321" y="1500115"/>
            <a:ext cx="5050299" cy="405941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54" name="가로 글상자 153"/>
          <p:cNvSpPr txBox="1"/>
          <p:nvPr/>
        </p:nvSpPr>
        <p:spPr>
          <a:xfrm>
            <a:off x="2754038" y="5495737"/>
            <a:ext cx="5219468" cy="638425"/>
          </a:xfrm>
          <a:prstGeom prst="rect">
            <a:avLst/>
          </a:prstGeom>
          <a:solidFill>
            <a:srgbClr val="ffff00"/>
          </a:solidFill>
          <a:ln>
            <a:solidFill>
              <a:schemeClr val="dk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“</a:t>
            </a:r>
            <a:r>
              <a:rPr lang="ko-KR" altLang="en-US" b="1">
                <a:solidFill>
                  <a:srgbClr val="ff0000"/>
                </a:solidFill>
              </a:rPr>
              <a:t>연초부터 최소 </a:t>
            </a:r>
            <a:r>
              <a:rPr lang="en-US" altLang="ko-KR" b="1">
                <a:solidFill>
                  <a:srgbClr val="ff0000"/>
                </a:solidFill>
              </a:rPr>
              <a:t>3000</a:t>
            </a:r>
            <a:r>
              <a:rPr lang="ko-KR" altLang="en-US" b="1">
                <a:solidFill>
                  <a:srgbClr val="ff0000"/>
                </a:solidFill>
              </a:rPr>
              <a:t>건 이상 완료 했어야</a:t>
            </a:r>
            <a:r>
              <a:rPr lang="en-US" altLang="ko-KR" b="1">
                <a:solidFill>
                  <a:srgbClr val="ff0000"/>
                </a:solidFill>
              </a:rPr>
              <a:t>...</a:t>
            </a:r>
            <a:endParaRPr lang="ko-KR" altLang="en-US" b="1">
              <a:solidFill>
                <a:srgbClr val="ff0000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rgbClr val="ff0000"/>
                </a:solidFill>
              </a:rPr>
              <a:t>	</a:t>
            </a:r>
            <a:r>
              <a:rPr lang="ko-KR" altLang="en-US" b="1" u="sng">
                <a:solidFill>
                  <a:srgbClr val="ff0000"/>
                </a:solidFill>
              </a:rPr>
              <a:t>실제 드론 배송은 </a:t>
            </a:r>
            <a:r>
              <a:rPr lang="en-US" altLang="ko-KR" b="1" u="sng">
                <a:solidFill>
                  <a:srgbClr val="ff0000"/>
                </a:solidFill>
              </a:rPr>
              <a:t>100</a:t>
            </a:r>
            <a:r>
              <a:rPr lang="ko-KR" altLang="en-US" b="1" u="sng">
                <a:solidFill>
                  <a:srgbClr val="ff0000"/>
                </a:solidFill>
              </a:rPr>
              <a:t>건에 그친 상황</a:t>
            </a:r>
            <a:r>
              <a:rPr lang="en-US" altLang="ko-KR" b="1" u="sng">
                <a:solidFill>
                  <a:srgbClr val="ff0000"/>
                </a:solidFill>
              </a:rPr>
              <a:t>”</a:t>
            </a:r>
            <a:endParaRPr lang="en-US" altLang="ko-KR" b="1" u="sng">
              <a:solidFill>
                <a:srgbClr val="ff0000"/>
              </a:solidFill>
            </a:endParaRPr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35471" y="1986608"/>
            <a:ext cx="6896100" cy="3048000"/>
          </a:xfrm>
          <a:prstGeom prst="rect">
            <a:avLst/>
          </a:prstGeom>
        </p:spPr>
      </p:pic>
      <p:sp>
        <p:nvSpPr>
          <p:cNvPr id="161" name="가로 글상자 160"/>
          <p:cNvSpPr txBox="1"/>
          <p:nvPr/>
        </p:nvSpPr>
        <p:spPr>
          <a:xfrm>
            <a:off x="8294365" y="5523277"/>
            <a:ext cx="2096834" cy="697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</a:rPr>
              <a:t>-</a:t>
            </a:r>
            <a:r>
              <a:rPr lang="ko-KR" altLang="en-US" sz="2000">
                <a:solidFill>
                  <a:schemeClr val="dk1"/>
                </a:solidFill>
              </a:rPr>
              <a:t>기술적 한계</a:t>
            </a:r>
            <a:endParaRPr lang="ko-KR" altLang="en-US" sz="20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</a:rPr>
              <a:t>-</a:t>
            </a:r>
            <a:r>
              <a:rPr lang="ko-KR" altLang="en-US" sz="2000">
                <a:solidFill>
                  <a:schemeClr val="dk1"/>
                </a:solidFill>
              </a:rPr>
              <a:t>전략적 한계</a:t>
            </a:r>
            <a:endParaRPr lang="ko-KR" altLang="en-US" sz="2000">
              <a:solidFill>
                <a:schemeClr val="dk1"/>
              </a:solidFill>
            </a:endParaRPr>
          </a:p>
        </p:txBody>
      </p:sp>
      <p:sp>
        <p:nvSpPr>
          <p:cNvPr id="162" name="가로 글상자 161"/>
          <p:cNvSpPr txBox="1"/>
          <p:nvPr/>
        </p:nvSpPr>
        <p:spPr>
          <a:xfrm>
            <a:off x="540226" y="5604824"/>
            <a:ext cx="2388094" cy="289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dk1"/>
                </a:solidFill>
              </a:rPr>
              <a:t>-Digital Today</a:t>
            </a:r>
            <a:r>
              <a:rPr lang="ko-KR" altLang="en-US" sz="1300">
                <a:solidFill>
                  <a:schemeClr val="dk1"/>
                </a:solidFill>
              </a:rPr>
              <a:t> 추현우 기자</a:t>
            </a:r>
            <a:endParaRPr lang="ko-KR" altLang="en-US" sz="1300">
              <a:solidFill>
                <a:schemeClr val="dk1"/>
              </a:solidFill>
            </a:endParaRPr>
          </a:p>
        </p:txBody>
      </p:sp>
      <p:sp>
        <p:nvSpPr>
          <p:cNvPr id="163" name="가로 글상자 162"/>
          <p:cNvSpPr txBox="1"/>
          <p:nvPr/>
        </p:nvSpPr>
        <p:spPr>
          <a:xfrm>
            <a:off x="5392151" y="5120983"/>
            <a:ext cx="2427453" cy="287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dk1"/>
                </a:solidFill>
              </a:rPr>
              <a:t>-</a:t>
            </a:r>
            <a:r>
              <a:rPr lang="ko-KR" altLang="en-US" sz="1300">
                <a:solidFill>
                  <a:schemeClr val="dk1"/>
                </a:solidFill>
              </a:rPr>
              <a:t>조선경제 박건형 테크부장</a:t>
            </a:r>
            <a:endParaRPr lang="ko-KR" altLang="en-US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35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61" grpId="1" animBg="1"/>
      <p:bldP spid="162" grpId="2" animBg="1"/>
      <p:bldP spid="163" grpId="3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42900" y="266700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/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/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257300" lvl="0" latinLnBrk="0">
                  <a:defRPr/>
                </a:pPr>
                <a:r>
                  <a:rPr lang="ko-KR" altLang="en-US" sz="2400" b="1" i="1" kern="0">
                    <a:solidFill>
                      <a:srgbClr val="44546a"/>
                    </a:solidFill>
                  </a:rPr>
                  <a:t>가상현실 내의 </a:t>
                </a:r>
                <a:r>
                  <a:rPr lang="en-US" altLang="ko-KR" sz="2400" b="1" i="1" kern="0">
                    <a:solidFill>
                      <a:srgbClr val="44546a"/>
                    </a:solidFill>
                  </a:rPr>
                  <a:t>AI</a:t>
                </a:r>
                <a:r>
                  <a:rPr lang="ko-KR" altLang="en-US" sz="2400" b="1" i="1" kern="0">
                    <a:solidFill>
                      <a:srgbClr val="44546a"/>
                    </a:solidFill>
                  </a:rPr>
                  <a:t>를 이용한 드론 경로 학습 </a:t>
                </a:r>
                <a:endParaRPr lang="en-US" altLang="ko-KR" sz="700" b="1" kern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 rot="0"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/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r>
                    <a:rPr lang="ko-KR" altLang="en-US">
                      <a:solidFill>
                        <a:prstClr val="white"/>
                      </a:solidFill>
                    </a:rPr>
                    <a:t>←</a:t>
                  </a: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/>
                <p:cNvSpPr/>
                <p:nvPr/>
              </p:nvSpPr>
              <p:spPr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/>
                <p:cNvGrpSpPr/>
                <p:nvPr/>
              </p:nvGrpSpPr>
              <p:grpSpPr>
                <a:xfrm rot="0"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/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/>
            <p:cNvGrpSpPr/>
            <p:nvPr/>
          </p:nvGrpSpPr>
          <p:grpSpPr>
            <a:xfrm rot="0"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/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79388" lvl="0" latinLnBrk="0">
                  <a:defRPr/>
                </a:pPr>
                <a:r>
                  <a:rPr lang="en-US" altLang="ko-KR" sz="1000" kern="0">
                    <a:solidFill>
                      <a:srgbClr val="44546a"/>
                    </a:solidFill>
                  </a:rPr>
                  <a:t>QQ</a:t>
                </a:r>
                <a:endParaRPr lang="en-US" altLang="ko-KR" sz="1000" kern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latinLnBrk="0">
                  <a:defRPr/>
                </a:pPr>
                <a:r>
                  <a:rPr lang="en-US" altLang="ko-KR" sz="1000" kern="0">
                    <a:solidFill>
                      <a:srgbClr val="44546a"/>
                    </a:solidFill>
                  </a:rPr>
                  <a:t>01 page</a:t>
                </a:r>
                <a:endParaRPr lang="en-US" altLang="ko-KR" sz="1000" kern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 rot="0"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/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/>
              <p:cNvSpPr>
                <a:spLocks noEditPoints="1"/>
              </p:cNvSpPr>
              <p:nvPr/>
            </p:nvSpPr>
            <p:spPr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latinLnBrk="0">
                <a:defRPr/>
              </a:pPr>
              <a:endParaRPr lang="ko-KR" altLang="en-US" sz="2400">
                <a:solidFill>
                  <a:srgbClr val="44546a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3307615" y="908778"/>
            <a:ext cx="8440668" cy="451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1.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문제점 제시 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::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각광 받던 드론 배송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그 실태는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?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7" name="사각형: 둥근 위쪽 모서리 66"/>
          <p:cNvSpPr/>
          <p:nvPr/>
        </p:nvSpPr>
        <p:spPr>
          <a:xfrm>
            <a:off x="3007591" y="1054022"/>
            <a:ext cx="216000" cy="216000"/>
          </a:xfrm>
          <a:prstGeom prst="ellipse">
            <a:avLst/>
          </a:prstGeom>
          <a:solidFill>
            <a:srgbClr val="2f77e5"/>
          </a:solidFill>
          <a:ln>
            <a:solidFill>
              <a:srgbClr val="134fc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lvl="0" algn="ctr">
              <a:defRPr/>
            </a:pPr>
            <a:endParaRPr lang="ko-KR" altLang="en-US" sz="1100">
              <a:solidFill>
                <a:srgbClr val="70d5ec"/>
              </a:solidFill>
            </a:endParaRPr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65229" y="1443610"/>
            <a:ext cx="1661540" cy="1661540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59692" y="4773566"/>
            <a:ext cx="1472615" cy="1472615"/>
          </a:xfrm>
          <a:prstGeom prst="rect">
            <a:avLst/>
          </a:prstGeom>
        </p:spPr>
      </p:pic>
      <p:sp>
        <p:nvSpPr>
          <p:cNvPr id="158" name="가로 글상자 157"/>
          <p:cNvSpPr txBox="1"/>
          <p:nvPr/>
        </p:nvSpPr>
        <p:spPr>
          <a:xfrm>
            <a:off x="3194088" y="3229565"/>
            <a:ext cx="5803824" cy="635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>
                <a:solidFill>
                  <a:srgbClr val="000000"/>
                </a:solidFill>
              </a:rPr>
              <a:t>센서 기반의 장애물 회피 말고</a:t>
            </a:r>
            <a:r>
              <a:rPr lang="en-US" altLang="ko-KR">
                <a:solidFill>
                  <a:srgbClr val="000000"/>
                </a:solidFill>
              </a:rPr>
              <a:t>,</a:t>
            </a:r>
            <a:endParaRPr lang="ko-KR" altLang="en-US" b="1" u="sng">
              <a:solidFill>
                <a:srgbClr val="000000"/>
              </a:solidFill>
            </a:endParaRPr>
          </a:p>
          <a:p>
            <a:pPr lvl="0" algn="ctr">
              <a:defRPr/>
            </a:pPr>
            <a:r>
              <a:rPr lang="ko-KR" altLang="en-US" b="1" u="sng">
                <a:solidFill>
                  <a:srgbClr val="000000"/>
                </a:solidFill>
              </a:rPr>
              <a:t>드론 자체가 똑똑해지는 방법은 없을까</a:t>
            </a:r>
            <a:r>
              <a:rPr lang="en-US" altLang="ko-KR" b="1" u="sng">
                <a:solidFill>
                  <a:srgbClr val="000000"/>
                </a:solidFill>
              </a:rPr>
              <a:t>?</a:t>
            </a:r>
            <a:endParaRPr lang="en-US" altLang="ko-KR" b="1" u="sng">
              <a:solidFill>
                <a:srgbClr val="000000"/>
              </a:solidFill>
            </a:endParaRPr>
          </a:p>
        </p:txBody>
      </p:sp>
      <p:sp>
        <p:nvSpPr>
          <p:cNvPr id="159" name="아래쪽 화살표 158"/>
          <p:cNvSpPr/>
          <p:nvPr/>
        </p:nvSpPr>
        <p:spPr>
          <a:xfrm>
            <a:off x="5788024" y="3932062"/>
            <a:ext cx="615951" cy="77468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60" name="가로 글상자 159"/>
          <p:cNvSpPr txBox="1"/>
          <p:nvPr/>
        </p:nvSpPr>
        <p:spPr>
          <a:xfrm>
            <a:off x="3122030" y="6322971"/>
            <a:ext cx="6118700" cy="447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 b="1">
                <a:solidFill>
                  <a:srgbClr val="ff0000"/>
                </a:solidFill>
              </a:rPr>
              <a:t>AI,</a:t>
            </a:r>
            <a:r>
              <a:rPr lang="ko-KR" altLang="en-US" sz="2400" b="1">
                <a:solidFill>
                  <a:srgbClr val="ff0000"/>
                </a:solidFill>
              </a:rPr>
              <a:t> 가상현실 기술을 접목시켜 보자</a:t>
            </a:r>
            <a:r>
              <a:rPr lang="en-US" altLang="ko-KR" sz="2400" b="1">
                <a:solidFill>
                  <a:srgbClr val="ff0000"/>
                </a:solidFill>
              </a:rPr>
              <a:t>!</a:t>
            </a:r>
            <a:endParaRPr lang="en-US" altLang="ko-KR" sz="2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70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1" animBg="1"/>
      <p:bldP spid="160" grpId="2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42900" y="266700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/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/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257300" lvl="0" latinLnBrk="0">
                  <a:defRPr/>
                </a:pPr>
                <a:r>
                  <a:rPr lang="ko-KR" altLang="en-US" sz="2400" b="1" i="1" kern="0">
                    <a:solidFill>
                      <a:srgbClr val="44546a"/>
                    </a:solidFill>
                  </a:rPr>
                  <a:t>가상현실 내의 </a:t>
                </a:r>
                <a:r>
                  <a:rPr lang="en-US" altLang="ko-KR" sz="2400" b="1" i="1" kern="0">
                    <a:solidFill>
                      <a:srgbClr val="44546a"/>
                    </a:solidFill>
                  </a:rPr>
                  <a:t>AI</a:t>
                </a:r>
                <a:r>
                  <a:rPr lang="ko-KR" altLang="en-US" sz="2400" b="1" i="1" kern="0">
                    <a:solidFill>
                      <a:srgbClr val="44546a"/>
                    </a:solidFill>
                  </a:rPr>
                  <a:t>를 이용한 드론 경로 학습 </a:t>
                </a:r>
                <a:endParaRPr lang="en-US" altLang="ko-KR" sz="700" b="1" kern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 rot="0"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/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r>
                    <a:rPr lang="ko-KR" altLang="en-US">
                      <a:solidFill>
                        <a:prstClr val="white"/>
                      </a:solidFill>
                    </a:rPr>
                    <a:t>←</a:t>
                  </a: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/>
                <p:cNvSpPr/>
                <p:nvPr/>
              </p:nvSpPr>
              <p:spPr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/>
                <p:cNvGrpSpPr/>
                <p:nvPr/>
              </p:nvGrpSpPr>
              <p:grpSpPr>
                <a:xfrm rot="0"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/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/>
            <p:cNvGrpSpPr/>
            <p:nvPr/>
          </p:nvGrpSpPr>
          <p:grpSpPr>
            <a:xfrm rot="0"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/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79388" lvl="0" latinLnBrk="0">
                  <a:defRPr/>
                </a:pPr>
                <a:r>
                  <a:rPr lang="en-US" altLang="ko-KR" sz="1000" kern="0">
                    <a:solidFill>
                      <a:srgbClr val="44546a"/>
                    </a:solidFill>
                  </a:rPr>
                  <a:t>QQ</a:t>
                </a:r>
                <a:endParaRPr lang="en-US" altLang="ko-KR" sz="1000" kern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latinLnBrk="0">
                  <a:defRPr/>
                </a:pPr>
                <a:r>
                  <a:rPr lang="en-US" altLang="ko-KR" sz="1000" kern="0">
                    <a:solidFill>
                      <a:srgbClr val="44546a"/>
                    </a:solidFill>
                  </a:rPr>
                  <a:t>02 page</a:t>
                </a:r>
                <a:endParaRPr lang="en-US" altLang="ko-KR" sz="1000" kern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 rot="0"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/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/>
              <p:cNvSpPr>
                <a:spLocks noEditPoints="1"/>
              </p:cNvSpPr>
              <p:nvPr/>
            </p:nvSpPr>
            <p:spPr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latinLnBrk="0">
                <a:defRPr/>
              </a:pPr>
              <a:endParaRPr lang="ko-KR" altLang="en-US" sz="2400">
                <a:solidFill>
                  <a:srgbClr val="44546a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3307615" y="908778"/>
            <a:ext cx="8440668" cy="451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2.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아이디어 도출 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::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일상생활 속 로봇 청소기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7" name="사각형: 둥근 위쪽 모서리 66"/>
          <p:cNvSpPr/>
          <p:nvPr/>
        </p:nvSpPr>
        <p:spPr>
          <a:xfrm>
            <a:off x="3007591" y="1054022"/>
            <a:ext cx="216000" cy="216000"/>
          </a:xfrm>
          <a:prstGeom prst="ellipse">
            <a:avLst/>
          </a:prstGeom>
          <a:solidFill>
            <a:srgbClr val="2f77e5"/>
          </a:solidFill>
          <a:ln>
            <a:solidFill>
              <a:srgbClr val="134fc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lvl="0" algn="ctr">
              <a:defRPr/>
            </a:pPr>
            <a:endParaRPr lang="ko-KR" altLang="en-US" sz="1100">
              <a:solidFill>
                <a:srgbClr val="70d5ec"/>
              </a:solidFill>
            </a:endParaRPr>
          </a:p>
        </p:txBody>
      </p:sp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0294" y="1949030"/>
            <a:ext cx="5715000" cy="410527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75" name="그림 17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07206" y="1932543"/>
            <a:ext cx="3486175" cy="2466993"/>
          </a:xfrm>
          <a:prstGeom prst="rect">
            <a:avLst/>
          </a:prstGeom>
        </p:spPr>
      </p:pic>
      <p:sp>
        <p:nvSpPr>
          <p:cNvPr id="176" name="가로 글상자 175"/>
          <p:cNvSpPr txBox="1"/>
          <p:nvPr/>
        </p:nvSpPr>
        <p:spPr>
          <a:xfrm>
            <a:off x="6863844" y="4540807"/>
            <a:ext cx="4722766" cy="105798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 b="1">
                <a:solidFill>
                  <a:srgbClr val="ff0000"/>
                </a:solidFill>
              </a:rPr>
              <a:t>로봇 청소기의 </a:t>
            </a:r>
            <a:r>
              <a:rPr lang="en-US" altLang="ko-KR" sz="1600" b="1">
                <a:solidFill>
                  <a:srgbClr val="ff0000"/>
                </a:solidFill>
              </a:rPr>
              <a:t>‘</a:t>
            </a:r>
            <a:r>
              <a:rPr lang="ko-KR" altLang="en-US" sz="1600" b="1">
                <a:solidFill>
                  <a:srgbClr val="ff0000"/>
                </a:solidFill>
              </a:rPr>
              <a:t>맵핑</a:t>
            </a:r>
            <a:r>
              <a:rPr lang="en-US" altLang="ko-KR" sz="1600" b="1">
                <a:solidFill>
                  <a:srgbClr val="ff0000"/>
                </a:solidFill>
              </a:rPr>
              <a:t>’</a:t>
            </a:r>
            <a:r>
              <a:rPr lang="ko-KR" altLang="en-US" sz="1600" b="1">
                <a:solidFill>
                  <a:srgbClr val="ff0000"/>
                </a:solidFill>
              </a:rPr>
              <a:t> </a:t>
            </a:r>
            <a:r>
              <a:rPr lang="en-US" altLang="ko-KR" sz="1600" b="1">
                <a:solidFill>
                  <a:srgbClr val="ff0000"/>
                </a:solidFill>
              </a:rPr>
              <a:t>(</a:t>
            </a:r>
            <a:r>
              <a:rPr lang="ko-KR" altLang="en-US" sz="1600" b="1">
                <a:solidFill>
                  <a:srgbClr val="ff0000"/>
                </a:solidFill>
              </a:rPr>
              <a:t>경로 학습</a:t>
            </a:r>
            <a:r>
              <a:rPr lang="en-US" altLang="ko-KR" sz="1600" b="1">
                <a:solidFill>
                  <a:srgbClr val="ff0000"/>
                </a:solidFill>
              </a:rPr>
              <a:t>)</a:t>
            </a:r>
            <a:r>
              <a:rPr lang="ko-KR" altLang="en-US" sz="1600" b="1">
                <a:solidFill>
                  <a:srgbClr val="ff0000"/>
                </a:solidFill>
              </a:rPr>
              <a:t> 기술</a:t>
            </a:r>
            <a:endParaRPr lang="ko-KR" altLang="en-US" sz="1600">
              <a:solidFill>
                <a:schemeClr val="dk1"/>
              </a:solidFill>
            </a:endParaRPr>
          </a:p>
          <a:p>
            <a:pPr lvl="0">
              <a:defRPr/>
            </a:pPr>
            <a:endParaRPr lang="en-US" altLang="ko-KR" sz="16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600">
                <a:solidFill>
                  <a:schemeClr val="dk1"/>
                </a:solidFill>
              </a:rPr>
              <a:t>-</a:t>
            </a:r>
            <a:r>
              <a:rPr lang="ko-KR" altLang="en-US" sz="1600">
                <a:solidFill>
                  <a:schemeClr val="dk1"/>
                </a:solidFill>
              </a:rPr>
              <a:t> 센서로 장애물 인식</a:t>
            </a:r>
            <a:r>
              <a:rPr lang="en-US" altLang="ko-KR" sz="1600">
                <a:solidFill>
                  <a:schemeClr val="dk1"/>
                </a:solidFill>
              </a:rPr>
              <a:t>,</a:t>
            </a:r>
            <a:r>
              <a:rPr lang="ko-KR" altLang="en-US" sz="1600">
                <a:solidFill>
                  <a:schemeClr val="dk1"/>
                </a:solidFill>
              </a:rPr>
              <a:t> 경로 맵핑</a:t>
            </a:r>
            <a:endParaRPr lang="ko-KR" altLang="en-US" sz="16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600">
                <a:solidFill>
                  <a:schemeClr val="dk1"/>
                </a:solidFill>
              </a:rPr>
              <a:t>-</a:t>
            </a:r>
            <a:r>
              <a:rPr lang="ko-KR" altLang="en-US" sz="1600">
                <a:solidFill>
                  <a:schemeClr val="dk1"/>
                </a:solidFill>
              </a:rPr>
              <a:t> 장애물 만나면</a:t>
            </a:r>
            <a:r>
              <a:rPr lang="en-US" altLang="ko-KR" sz="1600">
                <a:solidFill>
                  <a:schemeClr val="dk1"/>
                </a:solidFill>
              </a:rPr>
              <a:t>?</a:t>
            </a:r>
            <a:r>
              <a:rPr lang="ko-KR" altLang="en-US" sz="1600">
                <a:solidFill>
                  <a:schemeClr val="dk1"/>
                </a:solidFill>
              </a:rPr>
              <a:t> 센서 인식하고 데이터 업데이트</a:t>
            </a:r>
            <a:endParaRPr lang="ko-KR" altLang="en-US" sz="16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664425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42900" y="266700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/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/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257300" lvl="0" latinLnBrk="0">
                  <a:defRPr/>
                </a:pPr>
                <a:r>
                  <a:rPr lang="ko-KR" altLang="en-US" sz="2400" b="1" i="1" kern="0">
                    <a:solidFill>
                      <a:srgbClr val="44546a"/>
                    </a:solidFill>
                  </a:rPr>
                  <a:t>가상현실 내의 </a:t>
                </a:r>
                <a:r>
                  <a:rPr lang="en-US" altLang="ko-KR" sz="2400" b="1" i="1" kern="0">
                    <a:solidFill>
                      <a:srgbClr val="44546a"/>
                    </a:solidFill>
                  </a:rPr>
                  <a:t>AI</a:t>
                </a:r>
                <a:r>
                  <a:rPr lang="ko-KR" altLang="en-US" sz="2400" b="1" i="1" kern="0">
                    <a:solidFill>
                      <a:srgbClr val="44546a"/>
                    </a:solidFill>
                  </a:rPr>
                  <a:t>를 이용한 드론 경로 학습 </a:t>
                </a:r>
                <a:endParaRPr lang="en-US" altLang="ko-KR" sz="700" b="1" kern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 rot="0"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/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r>
                    <a:rPr lang="ko-KR" altLang="en-US">
                      <a:solidFill>
                        <a:prstClr val="white"/>
                      </a:solidFill>
                    </a:rPr>
                    <a:t>←</a:t>
                  </a: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/>
                <p:cNvSpPr/>
                <p:nvPr/>
              </p:nvSpPr>
              <p:spPr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/>
                <p:cNvGrpSpPr/>
                <p:nvPr/>
              </p:nvGrpSpPr>
              <p:grpSpPr>
                <a:xfrm rot="0"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/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/>
            <p:cNvGrpSpPr/>
            <p:nvPr/>
          </p:nvGrpSpPr>
          <p:grpSpPr>
            <a:xfrm rot="0"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/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79388" lvl="0" latinLnBrk="0">
                  <a:defRPr/>
                </a:pPr>
                <a:r>
                  <a:rPr lang="en-US" altLang="ko-KR" sz="1000" kern="0">
                    <a:solidFill>
                      <a:srgbClr val="44546a"/>
                    </a:solidFill>
                  </a:rPr>
                  <a:t>QQ</a:t>
                </a:r>
                <a:endParaRPr lang="en-US" altLang="ko-KR" sz="1000" kern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latinLnBrk="0">
                  <a:defRPr/>
                </a:pPr>
                <a:r>
                  <a:rPr lang="en-US" altLang="ko-KR" sz="1000" kern="0">
                    <a:solidFill>
                      <a:srgbClr val="44546a"/>
                    </a:solidFill>
                  </a:rPr>
                  <a:t>03 page</a:t>
                </a:r>
                <a:endParaRPr lang="en-US" altLang="ko-KR" sz="1000" kern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 rot="0"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/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/>
              <p:cNvSpPr>
                <a:spLocks noEditPoints="1"/>
              </p:cNvSpPr>
              <p:nvPr/>
            </p:nvSpPr>
            <p:spPr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latinLnBrk="0">
                <a:defRPr/>
              </a:pPr>
              <a:endParaRPr lang="ko-KR" altLang="en-US" sz="2400">
                <a:solidFill>
                  <a:srgbClr val="44546a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3307615" y="908778"/>
            <a:ext cx="8440668" cy="451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3.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해결 방안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::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가상현실 환경에서 드론의 경로를 학습 시키자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!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7" name="사각형: 둥근 위쪽 모서리 66"/>
          <p:cNvSpPr/>
          <p:nvPr/>
        </p:nvSpPr>
        <p:spPr>
          <a:xfrm>
            <a:off x="3007591" y="1054022"/>
            <a:ext cx="216000" cy="216000"/>
          </a:xfrm>
          <a:prstGeom prst="ellipse">
            <a:avLst/>
          </a:prstGeom>
          <a:solidFill>
            <a:srgbClr val="2f77e5"/>
          </a:solidFill>
          <a:ln>
            <a:solidFill>
              <a:srgbClr val="134fc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lvl="0" algn="ctr">
              <a:defRPr/>
            </a:pPr>
            <a:endParaRPr lang="ko-KR" altLang="en-US" sz="1100">
              <a:solidFill>
                <a:srgbClr val="70d5ec"/>
              </a:solidFill>
            </a:endParaRPr>
          </a:p>
        </p:txBody>
      </p:sp>
      <p:pic>
        <p:nvPicPr>
          <p:cNvPr id="162" name="그림 161"/>
          <p:cNvPicPr>
            <a:picLocks noChangeAspect="1"/>
          </p:cNvPicPr>
          <p:nvPr/>
        </p:nvPicPr>
        <p:blipFill rotWithShape="1">
          <a:blip r:embed="rId2"/>
          <a:srcRect b="30580"/>
          <a:stretch>
            <a:fillRect/>
          </a:stretch>
        </p:blipFill>
        <p:spPr>
          <a:xfrm>
            <a:off x="656232" y="1507230"/>
            <a:ext cx="8696020" cy="3394838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65" name="순서도: 연결자 164"/>
          <p:cNvSpPr/>
          <p:nvPr/>
        </p:nvSpPr>
        <p:spPr>
          <a:xfrm>
            <a:off x="4186102" y="3397232"/>
            <a:ext cx="1673672" cy="1237144"/>
          </a:xfrm>
          <a:prstGeom prst="flowChartConnector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6" name="가로 글상자 165"/>
          <p:cNvSpPr txBox="1"/>
          <p:nvPr/>
        </p:nvSpPr>
        <p:spPr>
          <a:xfrm>
            <a:off x="6096000" y="3604838"/>
            <a:ext cx="4224772" cy="393757"/>
          </a:xfrm>
          <a:prstGeom prst="rect">
            <a:avLst/>
          </a:prstGeom>
          <a:solidFill>
            <a:schemeClr val="lt1">
              <a:alpha val="8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ln w="9525">
                  <a:solidFill>
                    <a:schemeClr val="lt1"/>
                  </a:solidFill>
                </a:ln>
                <a:solidFill>
                  <a:srgbClr val="ff0000"/>
                </a:solidFill>
              </a:rPr>
              <a:t>2.</a:t>
            </a:r>
            <a:r>
              <a:rPr lang="ko-KR" altLang="en-US" sz="2000" b="1">
                <a:ln w="9525">
                  <a:solidFill>
                    <a:schemeClr val="lt1"/>
                  </a:solidFill>
                </a:ln>
                <a:solidFill>
                  <a:srgbClr val="ff0000"/>
                </a:solidFill>
              </a:rPr>
              <a:t> 환경 안에서 센싱</a:t>
            </a:r>
            <a:r>
              <a:rPr lang="en-US" altLang="ko-KR" sz="2000" b="1">
                <a:ln w="9525">
                  <a:solidFill>
                    <a:schemeClr val="lt1"/>
                  </a:solidFill>
                </a:ln>
                <a:solidFill>
                  <a:srgbClr val="ff0000"/>
                </a:solidFill>
              </a:rPr>
              <a:t>,</a:t>
            </a:r>
            <a:r>
              <a:rPr lang="ko-KR" altLang="en-US" sz="2000" b="1">
                <a:ln w="9525">
                  <a:solidFill>
                    <a:schemeClr val="lt1"/>
                  </a:solidFill>
                </a:ln>
                <a:solidFill>
                  <a:srgbClr val="ff0000"/>
                </a:solidFill>
              </a:rPr>
              <a:t> 카메라 촬영</a:t>
            </a:r>
            <a:endParaRPr lang="ko-KR" altLang="en-US" sz="2000" b="1">
              <a:ln w="9525">
                <a:solidFill>
                  <a:schemeClr val="lt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68" name="가로 글상자 167"/>
          <p:cNvSpPr txBox="1"/>
          <p:nvPr/>
        </p:nvSpPr>
        <p:spPr>
          <a:xfrm>
            <a:off x="550532" y="5139276"/>
            <a:ext cx="5426654" cy="907194"/>
          </a:xfrm>
          <a:prstGeom prst="rect">
            <a:avLst/>
          </a:prstGeom>
          <a:solidFill>
            <a:schemeClr val="lt1">
              <a:alpha val="85000"/>
            </a:schemeClr>
          </a:solidFill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b="1">
                <a:ln w="9525">
                  <a:solidFill>
                    <a:schemeClr val="lt1"/>
                  </a:solidFill>
                </a:ln>
                <a:solidFill>
                  <a:srgbClr val="ff0000"/>
                </a:solidFill>
              </a:rPr>
              <a:t>3.</a:t>
            </a:r>
            <a:r>
              <a:rPr lang="ko-KR" altLang="en-US" b="1">
                <a:ln w="9525">
                  <a:solidFill>
                    <a:schemeClr val="lt1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altLang="ko-KR" b="1">
                <a:ln w="9525">
                  <a:solidFill>
                    <a:schemeClr val="lt1"/>
                  </a:solidFill>
                </a:ln>
                <a:solidFill>
                  <a:srgbClr val="ff0000"/>
                </a:solidFill>
              </a:rPr>
              <a:t>Semantic Segmentation</a:t>
            </a:r>
            <a:r>
              <a:rPr lang="ko-KR" altLang="en-US" b="1">
                <a:ln w="9525">
                  <a:solidFill>
                    <a:schemeClr val="lt1"/>
                  </a:solidFill>
                </a:ln>
                <a:solidFill>
                  <a:srgbClr val="ff0000"/>
                </a:solidFill>
              </a:rPr>
              <a:t> 기술</a:t>
            </a:r>
            <a:r>
              <a:rPr lang="en-US" altLang="ko-KR" b="1">
                <a:ln w="9525">
                  <a:solidFill>
                    <a:schemeClr val="lt1"/>
                  </a:solidFill>
                </a:ln>
                <a:solidFill>
                  <a:srgbClr val="ff0000"/>
                </a:solidFill>
              </a:rPr>
              <a:t>,</a:t>
            </a:r>
            <a:r>
              <a:rPr lang="ko-KR" altLang="en-US" b="1">
                <a:ln w="9525">
                  <a:solidFill>
                    <a:schemeClr val="lt1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altLang="ko-KR" b="1">
                <a:ln w="9525">
                  <a:solidFill>
                    <a:schemeClr val="lt1"/>
                  </a:solidFill>
                </a:ln>
                <a:solidFill>
                  <a:srgbClr val="ff0000"/>
                </a:solidFill>
              </a:rPr>
              <a:t>AI</a:t>
            </a:r>
            <a:r>
              <a:rPr lang="ko-KR" altLang="en-US" b="1">
                <a:ln w="9525">
                  <a:solidFill>
                    <a:schemeClr val="lt1"/>
                  </a:solidFill>
                </a:ln>
                <a:solidFill>
                  <a:srgbClr val="ff0000"/>
                </a:solidFill>
              </a:rPr>
              <a:t> 기술을 활용</a:t>
            </a:r>
            <a:endParaRPr lang="en-US" altLang="ko-KR" b="1">
              <a:ln w="9525">
                <a:solidFill>
                  <a:schemeClr val="lt1"/>
                </a:solidFill>
              </a:ln>
              <a:solidFill>
                <a:srgbClr val="ff0000"/>
              </a:solidFill>
            </a:endParaRPr>
          </a:p>
          <a:p>
            <a:pPr lvl="0" algn="r">
              <a:defRPr/>
            </a:pPr>
            <a:endParaRPr lang="en-US" altLang="ko-KR" b="1">
              <a:ln w="9525">
                <a:solidFill>
                  <a:schemeClr val="lt1"/>
                </a:solidFill>
              </a:ln>
              <a:solidFill>
                <a:srgbClr val="ff0000"/>
              </a:solidFill>
            </a:endParaRPr>
          </a:p>
          <a:p>
            <a:pPr lvl="0" algn="r">
              <a:defRPr/>
            </a:pPr>
            <a:r>
              <a:rPr lang="en-US" altLang="ko-KR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-</a:t>
            </a:r>
            <a:r>
              <a: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장애물</a:t>
            </a:r>
            <a:r>
              <a:rPr lang="en-US" altLang="ko-KR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,</a:t>
            </a:r>
            <a:r>
              <a: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 기상 환경 등 변수에 따른 경로 판단</a:t>
            </a:r>
            <a:r>
              <a:rPr lang="en-US" altLang="ko-KR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,</a:t>
            </a:r>
            <a:r>
              <a: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 학습</a:t>
            </a:r>
            <a:endParaRPr lang="ko-KR" altLang="en-US">
              <a:ln w="9525">
                <a:solidFill>
                  <a:schemeClr val="lt1"/>
                </a:solidFill>
              </a:ln>
              <a:solidFill>
                <a:schemeClr val="dk1"/>
              </a:solidFill>
            </a:endParaRPr>
          </a:p>
        </p:txBody>
      </p:sp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12347" y="1040559"/>
            <a:ext cx="2057051" cy="2057051"/>
          </a:xfrm>
          <a:prstGeom prst="rect">
            <a:avLst/>
          </a:prstGeom>
        </p:spPr>
      </p:pic>
      <p:sp>
        <p:nvSpPr>
          <p:cNvPr id="163" name="가로 글상자 162"/>
          <p:cNvSpPr txBox="1"/>
          <p:nvPr/>
        </p:nvSpPr>
        <p:spPr>
          <a:xfrm>
            <a:off x="1521007" y="2758506"/>
            <a:ext cx="6729768" cy="468564"/>
          </a:xfrm>
          <a:prstGeom prst="rect">
            <a:avLst/>
          </a:prstGeom>
          <a:solidFill>
            <a:schemeClr val="lt1">
              <a:alpha val="8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>
                <a:ln w="9525">
                  <a:solidFill>
                    <a:schemeClr val="lt1"/>
                  </a:solidFill>
                </a:ln>
                <a:solidFill>
                  <a:srgbClr val="ff0000"/>
                </a:solidFill>
              </a:rPr>
              <a:t>1.</a:t>
            </a:r>
            <a:r>
              <a:rPr lang="ko-KR" altLang="en-US" sz="2500" b="1">
                <a:ln w="9525">
                  <a:solidFill>
                    <a:schemeClr val="lt1"/>
                  </a:solidFill>
                </a:ln>
                <a:solidFill>
                  <a:srgbClr val="ff0000"/>
                </a:solidFill>
              </a:rPr>
              <a:t> 가상현실 </a:t>
            </a:r>
            <a:r>
              <a:rPr lang="en-US" altLang="ko-KR" sz="2500" b="1">
                <a:ln w="9525">
                  <a:solidFill>
                    <a:schemeClr val="lt1"/>
                  </a:solidFill>
                </a:ln>
                <a:solidFill>
                  <a:srgbClr val="ff0000"/>
                </a:solidFill>
              </a:rPr>
              <a:t>3D</a:t>
            </a:r>
            <a:r>
              <a:rPr lang="ko-KR" altLang="en-US" sz="2500" b="1">
                <a:ln w="9525">
                  <a:solidFill>
                    <a:schemeClr val="lt1"/>
                  </a:solidFill>
                </a:ln>
                <a:solidFill>
                  <a:srgbClr val="ff0000"/>
                </a:solidFill>
              </a:rPr>
              <a:t> 환경에서 여러 변수 상황 가정 </a:t>
            </a:r>
            <a:endParaRPr lang="ko-KR" altLang="en-US" sz="2500" b="1">
              <a:ln w="9525">
                <a:solidFill>
                  <a:schemeClr val="lt1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4"/>
          <a:srcRect l="710" t="3680" r="50000" b="-1950"/>
          <a:stretch>
            <a:fillRect/>
          </a:stretch>
        </p:blipFill>
        <p:spPr>
          <a:xfrm>
            <a:off x="6413549" y="4195461"/>
            <a:ext cx="4894589" cy="2662539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420871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5" grpId="1" animBg="1"/>
      <p:bldP spid="166" grpId="2" animBg="1"/>
      <p:bldP spid="168" grpId="3" 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42900" y="266700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/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/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257300" lvl="0" latinLnBrk="0">
                  <a:defRPr/>
                </a:pPr>
                <a:r>
                  <a:rPr lang="ko-KR" altLang="en-US" sz="2400" b="1" i="1" kern="0">
                    <a:solidFill>
                      <a:srgbClr val="44546a"/>
                    </a:solidFill>
                  </a:rPr>
                  <a:t>가상현실 내의 </a:t>
                </a:r>
                <a:r>
                  <a:rPr lang="en-US" altLang="ko-KR" sz="2400" b="1" i="1" kern="0">
                    <a:solidFill>
                      <a:srgbClr val="44546a"/>
                    </a:solidFill>
                  </a:rPr>
                  <a:t>AI</a:t>
                </a:r>
                <a:r>
                  <a:rPr lang="ko-KR" altLang="en-US" sz="2400" b="1" i="1" kern="0">
                    <a:solidFill>
                      <a:srgbClr val="44546a"/>
                    </a:solidFill>
                  </a:rPr>
                  <a:t>를 이용한 드론 경로 학습 </a:t>
                </a:r>
                <a:endParaRPr lang="en-US" altLang="ko-KR" sz="700" b="1" kern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 rot="0"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/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r>
                    <a:rPr lang="ko-KR" altLang="en-US">
                      <a:solidFill>
                        <a:prstClr val="white"/>
                      </a:solidFill>
                    </a:rPr>
                    <a:t>←</a:t>
                  </a: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/>
                <p:cNvSpPr/>
                <p:nvPr/>
              </p:nvSpPr>
              <p:spPr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/>
                <p:cNvGrpSpPr/>
                <p:nvPr/>
              </p:nvGrpSpPr>
              <p:grpSpPr>
                <a:xfrm rot="0"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/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/>
            <p:cNvGrpSpPr/>
            <p:nvPr/>
          </p:nvGrpSpPr>
          <p:grpSpPr>
            <a:xfrm rot="0"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/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79388" lvl="0" latinLnBrk="0">
                  <a:defRPr/>
                </a:pPr>
                <a:r>
                  <a:rPr lang="en-US" altLang="ko-KR" sz="1000" kern="0">
                    <a:solidFill>
                      <a:srgbClr val="44546a"/>
                    </a:solidFill>
                  </a:rPr>
                  <a:t>QQ</a:t>
                </a:r>
                <a:endParaRPr lang="en-US" altLang="ko-KR" sz="1000" kern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latinLnBrk="0">
                  <a:defRPr/>
                </a:pPr>
                <a:r>
                  <a:rPr lang="en-US" altLang="ko-KR" sz="1000" kern="0">
                    <a:solidFill>
                      <a:srgbClr val="44546a"/>
                    </a:solidFill>
                  </a:rPr>
                  <a:t>03 page</a:t>
                </a:r>
                <a:endParaRPr lang="en-US" altLang="ko-KR" sz="1000" kern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 rot="0"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/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/>
              <p:cNvSpPr>
                <a:spLocks noEditPoints="1"/>
              </p:cNvSpPr>
              <p:nvPr/>
            </p:nvSpPr>
            <p:spPr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latinLnBrk="0">
                <a:defRPr/>
              </a:pPr>
              <a:endParaRPr lang="ko-KR" altLang="en-US" sz="2400">
                <a:solidFill>
                  <a:srgbClr val="44546a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3307615" y="908778"/>
            <a:ext cx="8440668" cy="451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3.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해결 방안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::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가상현실 환경에서 드론의 경로를 학습 시키자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!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7" name="사각형: 둥근 위쪽 모서리 66"/>
          <p:cNvSpPr/>
          <p:nvPr/>
        </p:nvSpPr>
        <p:spPr>
          <a:xfrm>
            <a:off x="3007591" y="1054022"/>
            <a:ext cx="216000" cy="216000"/>
          </a:xfrm>
          <a:prstGeom prst="ellipse">
            <a:avLst/>
          </a:prstGeom>
          <a:solidFill>
            <a:srgbClr val="2f77e5"/>
          </a:solidFill>
          <a:ln>
            <a:solidFill>
              <a:srgbClr val="134fc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lvl="0" algn="ctr">
              <a:defRPr/>
            </a:pPr>
            <a:endParaRPr lang="ko-KR" altLang="en-US" sz="1100">
              <a:solidFill>
                <a:srgbClr val="70d5ec"/>
              </a:solidFill>
            </a:endParaRPr>
          </a:p>
        </p:txBody>
      </p:sp>
      <p:sp>
        <p:nvSpPr>
          <p:cNvPr id="171" name="가로 글상자 170"/>
          <p:cNvSpPr txBox="1"/>
          <p:nvPr/>
        </p:nvSpPr>
        <p:spPr>
          <a:xfrm>
            <a:off x="4295156" y="5441387"/>
            <a:ext cx="3601688" cy="284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>
                <a:solidFill>
                  <a:schemeClr val="dk1"/>
                </a:solidFill>
              </a:rPr>
              <a:t>데이터 양에 따른 학습 시간 및 정확도 변화 </a:t>
            </a:r>
            <a:endParaRPr lang="ko-KR" altLang="en-US" sz="1300">
              <a:solidFill>
                <a:schemeClr val="dk1"/>
              </a:solidFill>
            </a:endParaRPr>
          </a:p>
        </p:txBody>
      </p:sp>
      <p:grpSp>
        <p:nvGrpSpPr>
          <p:cNvPr id="175" name=""/>
          <p:cNvGrpSpPr/>
          <p:nvPr/>
        </p:nvGrpSpPr>
        <p:grpSpPr>
          <a:xfrm rot="0">
            <a:off x="2714215" y="1773471"/>
            <a:ext cx="5940742" cy="3613521"/>
            <a:chOff x="2714215" y="1773470"/>
            <a:chExt cx="5940742" cy="3613521"/>
          </a:xfrm>
        </p:grpSpPr>
        <p:grpSp>
          <p:nvGrpSpPr>
            <p:cNvPr id="174" name=""/>
            <p:cNvGrpSpPr/>
            <p:nvPr/>
          </p:nvGrpSpPr>
          <p:grpSpPr>
            <a:xfrm rot="0">
              <a:off x="2714215" y="1773470"/>
              <a:ext cx="5940742" cy="3613521"/>
              <a:chOff x="2714215" y="1773470"/>
              <a:chExt cx="5940742" cy="3613521"/>
            </a:xfrm>
          </p:grpSpPr>
          <p:pic>
            <p:nvPicPr>
              <p:cNvPr id="170" name="그림 169"/>
              <p:cNvPicPr>
                <a:picLocks noChangeAspect="1"/>
              </p:cNvPicPr>
              <p:nvPr/>
            </p:nvPicPr>
            <p:blipFill rotWithShape="1">
              <a:blip r:embed="rId2"/>
              <a:srcRect t="49450"/>
              <a:stretch>
                <a:fillRect/>
              </a:stretch>
            </p:blipFill>
            <p:spPr>
              <a:xfrm>
                <a:off x="2714215" y="1773470"/>
                <a:ext cx="5940742" cy="3613521"/>
              </a:xfrm>
              <a:prstGeom prst="rect">
                <a:avLst/>
              </a:prstGeom>
              <a:ln>
                <a:solidFill>
                  <a:schemeClr val="dk1"/>
                </a:solidFill>
              </a:ln>
            </p:spPr>
          </p:pic>
          <p:sp>
            <p:nvSpPr>
              <p:cNvPr id="173" name="직사각형 172"/>
              <p:cNvSpPr/>
              <p:nvPr/>
            </p:nvSpPr>
            <p:spPr>
              <a:xfrm>
                <a:off x="5590670" y="5232256"/>
                <a:ext cx="624448" cy="120861"/>
              </a:xfrm>
              <a:prstGeom prst="rect">
                <a:avLst/>
              </a:prstGeom>
              <a:solidFill>
                <a:schemeClr val="lt1"/>
              </a:solidFill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pic>
          <p:nvPicPr>
            <p:cNvPr id="172" name="그림 17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910262" y="5227592"/>
              <a:ext cx="371475" cy="104775"/>
            </a:xfrm>
            <a:prstGeom prst="rect">
              <a:avLst/>
            </a:prstGeom>
          </p:spPr>
        </p:pic>
      </p:grpSp>
      <p:sp>
        <p:nvSpPr>
          <p:cNvPr id="176" name="가로 글상자 175"/>
          <p:cNvSpPr txBox="1"/>
          <p:nvPr/>
        </p:nvSpPr>
        <p:spPr>
          <a:xfrm>
            <a:off x="5256707" y="4648181"/>
            <a:ext cx="1678586" cy="34736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700" b="1">
                <a:solidFill>
                  <a:srgbClr val="ff0000"/>
                </a:solidFill>
              </a:rPr>
              <a:t>데이터 사이즈</a:t>
            </a:r>
            <a:endParaRPr lang="en-US" altLang="ko-KR" sz="1700" b="1">
              <a:solidFill>
                <a:srgbClr val="ff0000"/>
              </a:solidFill>
            </a:endParaRPr>
          </a:p>
        </p:txBody>
      </p:sp>
      <p:sp>
        <p:nvSpPr>
          <p:cNvPr id="177" name="가로 글상자 176"/>
          <p:cNvSpPr txBox="1"/>
          <p:nvPr/>
        </p:nvSpPr>
        <p:spPr>
          <a:xfrm>
            <a:off x="3486266" y="5780058"/>
            <a:ext cx="5219468" cy="904587"/>
          </a:xfrm>
          <a:prstGeom prst="rect">
            <a:avLst/>
          </a:prstGeom>
          <a:solidFill>
            <a:srgbClr val="ffff00"/>
          </a:solidFill>
          <a:ln>
            <a:solidFill>
              <a:schemeClr val="dk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“</a:t>
            </a:r>
            <a:r>
              <a:rPr lang="ko-KR" altLang="en-US">
                <a:solidFill>
                  <a:schemeClr val="dk1"/>
                </a:solidFill>
              </a:rPr>
              <a:t>가상 환경을 이용하면</a:t>
            </a: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    대용량의 데이터도 적은 비용으로 발생 가능</a:t>
            </a:r>
            <a:r>
              <a:rPr lang="en-US" altLang="ko-KR">
                <a:solidFill>
                  <a:schemeClr val="dk1"/>
                </a:solidFill>
              </a:rPr>
              <a:t>”</a:t>
            </a:r>
            <a:endParaRPr lang="en-US" altLang="ko-KR" b="1">
              <a:solidFill>
                <a:srgbClr val="ff0000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rgbClr val="ff0000"/>
                </a:solidFill>
              </a:rPr>
              <a:t>→ 정확도를 높이는데 상대적 비용 절감 효과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78" name="가로 글상자 177"/>
          <p:cNvSpPr txBox="1"/>
          <p:nvPr/>
        </p:nvSpPr>
        <p:spPr>
          <a:xfrm>
            <a:off x="8190405" y="2994333"/>
            <a:ext cx="364136" cy="86933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700" b="1">
                <a:solidFill>
                  <a:srgbClr val="ff0000"/>
                </a:solidFill>
              </a:rPr>
              <a:t>정</a:t>
            </a:r>
            <a:endParaRPr lang="ko-KR" altLang="en-US" sz="1700" b="1">
              <a:solidFill>
                <a:srgbClr val="ff0000"/>
              </a:solidFill>
            </a:endParaRPr>
          </a:p>
          <a:p>
            <a:pPr lvl="0">
              <a:defRPr/>
            </a:pPr>
            <a:r>
              <a:rPr lang="ko-KR" altLang="en-US" sz="1700" b="1">
                <a:solidFill>
                  <a:srgbClr val="ff0000"/>
                </a:solidFill>
              </a:rPr>
              <a:t>확</a:t>
            </a:r>
            <a:endParaRPr lang="ko-KR" altLang="en-US" sz="1700" b="1">
              <a:solidFill>
                <a:srgbClr val="ff0000"/>
              </a:solidFill>
            </a:endParaRPr>
          </a:p>
          <a:p>
            <a:pPr lvl="0">
              <a:defRPr/>
            </a:pPr>
            <a:r>
              <a:rPr lang="ko-KR" altLang="en-US" sz="1700" b="1">
                <a:solidFill>
                  <a:srgbClr val="ff0000"/>
                </a:solidFill>
              </a:rPr>
              <a:t>도</a:t>
            </a:r>
            <a:endParaRPr lang="ko-KR" altLang="en-US" sz="17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00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77" grpId="1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42900" y="266700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/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/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257300" lvl="0" latinLnBrk="0">
                  <a:defRPr/>
                </a:pPr>
                <a:r>
                  <a:rPr lang="ko-KR" altLang="en-US" sz="2400" b="1" i="1" kern="0">
                    <a:solidFill>
                      <a:srgbClr val="44546a"/>
                    </a:solidFill>
                  </a:rPr>
                  <a:t>가상현실 내의 </a:t>
                </a:r>
                <a:r>
                  <a:rPr lang="en-US" altLang="ko-KR" sz="2400" b="1" i="1" kern="0">
                    <a:solidFill>
                      <a:srgbClr val="44546a"/>
                    </a:solidFill>
                  </a:rPr>
                  <a:t>AI</a:t>
                </a:r>
                <a:r>
                  <a:rPr lang="ko-KR" altLang="en-US" sz="2400" b="1" i="1" kern="0">
                    <a:solidFill>
                      <a:srgbClr val="44546a"/>
                    </a:solidFill>
                  </a:rPr>
                  <a:t>를 이용한 드론 경로 학습 </a:t>
                </a:r>
                <a:endParaRPr lang="en-US" altLang="ko-KR" sz="700" b="1" kern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 rot="0"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/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r>
                    <a:rPr lang="ko-KR" altLang="en-US">
                      <a:solidFill>
                        <a:prstClr val="white"/>
                      </a:solidFill>
                    </a:rPr>
                    <a:t>←</a:t>
                  </a: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/>
                <p:cNvSpPr/>
                <p:nvPr/>
              </p:nvSpPr>
              <p:spPr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/>
                <p:cNvGrpSpPr/>
                <p:nvPr/>
              </p:nvGrpSpPr>
              <p:grpSpPr>
                <a:xfrm rot="0"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/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/>
            <p:cNvGrpSpPr/>
            <p:nvPr/>
          </p:nvGrpSpPr>
          <p:grpSpPr>
            <a:xfrm rot="0"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/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79388" lvl="0" latinLnBrk="0">
                  <a:defRPr/>
                </a:pPr>
                <a:r>
                  <a:rPr lang="en-US" altLang="ko-KR" sz="1000" kern="0">
                    <a:solidFill>
                      <a:srgbClr val="44546a"/>
                    </a:solidFill>
                  </a:rPr>
                  <a:t>QQ</a:t>
                </a:r>
                <a:endParaRPr lang="en-US" altLang="ko-KR" sz="1000" kern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latinLnBrk="0">
                  <a:defRPr/>
                </a:pPr>
                <a:r>
                  <a:rPr lang="en-US" altLang="ko-KR" sz="1000" kern="0">
                    <a:solidFill>
                      <a:srgbClr val="44546a"/>
                    </a:solidFill>
                  </a:rPr>
                  <a:t>04 page</a:t>
                </a:r>
                <a:endParaRPr lang="en-US" altLang="ko-KR" sz="1000" kern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 rot="0"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/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/>
              <p:cNvSpPr>
                <a:spLocks noEditPoints="1"/>
              </p:cNvSpPr>
              <p:nvPr/>
            </p:nvSpPr>
            <p:spPr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latinLnBrk="0">
                <a:defRPr/>
              </a:pPr>
              <a:endParaRPr lang="ko-KR" altLang="en-US" sz="2400">
                <a:solidFill>
                  <a:srgbClr val="44546a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3307615" y="908778"/>
            <a:ext cx="8440668" cy="451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4.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활용 방안 및 사례 조사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::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드론 배달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드론 택시 등 드론 활용의 모든 방면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7" name="사각형: 둥근 위쪽 모서리 66"/>
          <p:cNvSpPr/>
          <p:nvPr/>
        </p:nvSpPr>
        <p:spPr>
          <a:xfrm>
            <a:off x="3007591" y="1054022"/>
            <a:ext cx="216000" cy="216000"/>
          </a:xfrm>
          <a:prstGeom prst="ellipse">
            <a:avLst/>
          </a:prstGeom>
          <a:solidFill>
            <a:srgbClr val="2f77e5"/>
          </a:solidFill>
          <a:ln>
            <a:solidFill>
              <a:srgbClr val="134fc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lvl="0" algn="ctr">
              <a:defRPr/>
            </a:pPr>
            <a:endParaRPr lang="ko-KR" altLang="en-US" sz="1100">
              <a:solidFill>
                <a:srgbClr val="70d5ec"/>
              </a:solidFill>
            </a:endParaRPr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5592" y="1463543"/>
            <a:ext cx="4309888" cy="2779711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01268" y="1474849"/>
            <a:ext cx="5032136" cy="278444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71" name="가로 글상자 170"/>
          <p:cNvSpPr txBox="1"/>
          <p:nvPr/>
        </p:nvSpPr>
        <p:spPr>
          <a:xfrm>
            <a:off x="2355392" y="6345510"/>
            <a:ext cx="7481215" cy="39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>
                <a:solidFill>
                  <a:schemeClr val="dk1"/>
                </a:solidFill>
              </a:rPr>
              <a:t>-</a:t>
            </a:r>
            <a:r>
              <a:rPr lang="ko-KR" altLang="en-US" sz="2000">
                <a:solidFill>
                  <a:schemeClr val="dk1"/>
                </a:solidFill>
              </a:rPr>
              <a:t> 드론 배달</a:t>
            </a:r>
            <a:r>
              <a:rPr lang="en-US" altLang="ko-KR" sz="2000">
                <a:solidFill>
                  <a:schemeClr val="dk1"/>
                </a:solidFill>
              </a:rPr>
              <a:t>,</a:t>
            </a:r>
            <a:r>
              <a:rPr lang="ko-KR" altLang="en-US" sz="2000">
                <a:solidFill>
                  <a:schemeClr val="dk1"/>
                </a:solidFill>
              </a:rPr>
              <a:t> 드론 택시</a:t>
            </a:r>
            <a:r>
              <a:rPr lang="en-US" altLang="ko-KR" sz="2000">
                <a:solidFill>
                  <a:schemeClr val="dk1"/>
                </a:solidFill>
              </a:rPr>
              <a:t>,</a:t>
            </a:r>
            <a:r>
              <a:rPr lang="ko-KR" altLang="en-US" sz="2000">
                <a:solidFill>
                  <a:schemeClr val="dk1"/>
                </a:solidFill>
              </a:rPr>
              <a:t> 드론쇼 등 드론을 활용한 모든 분야</a:t>
            </a:r>
            <a:endParaRPr lang="ko-KR" altLang="en-US" sz="2000">
              <a:solidFill>
                <a:schemeClr val="dk1"/>
              </a:solidFill>
            </a:endParaRPr>
          </a:p>
        </p:txBody>
      </p:sp>
      <p:pic>
        <p:nvPicPr>
          <p:cNvPr id="172" name="그림 17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27864" y="3312849"/>
            <a:ext cx="4345610" cy="2899142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05192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42900" y="266700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/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/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257300" lvl="0" latinLnBrk="0">
                  <a:defRPr/>
                </a:pPr>
                <a:r>
                  <a:rPr lang="ko-KR" altLang="en-US" sz="2400" b="1" i="1" kern="0">
                    <a:solidFill>
                      <a:srgbClr val="44546a"/>
                    </a:solidFill>
                  </a:rPr>
                  <a:t>가상현실 내의 </a:t>
                </a:r>
                <a:r>
                  <a:rPr lang="en-US" altLang="ko-KR" sz="2400" b="1" i="1" kern="0">
                    <a:solidFill>
                      <a:srgbClr val="44546a"/>
                    </a:solidFill>
                  </a:rPr>
                  <a:t>AI</a:t>
                </a:r>
                <a:r>
                  <a:rPr lang="ko-KR" altLang="en-US" sz="2400" b="1" i="1" kern="0">
                    <a:solidFill>
                      <a:srgbClr val="44546a"/>
                    </a:solidFill>
                  </a:rPr>
                  <a:t>를 이용한 드론 경로 학습 </a:t>
                </a:r>
                <a:endParaRPr lang="en-US" altLang="ko-KR" sz="700" b="1" kern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 rot="0"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/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r>
                    <a:rPr lang="ko-KR" altLang="en-US">
                      <a:solidFill>
                        <a:prstClr val="white"/>
                      </a:solidFill>
                    </a:rPr>
                    <a:t>←</a:t>
                  </a: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/>
                <p:cNvSpPr/>
                <p:nvPr/>
              </p:nvSpPr>
              <p:spPr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/>
                <p:cNvGrpSpPr/>
                <p:nvPr/>
              </p:nvGrpSpPr>
              <p:grpSpPr>
                <a:xfrm rot="0"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/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lvl="0"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/>
            <p:cNvGrpSpPr/>
            <p:nvPr/>
          </p:nvGrpSpPr>
          <p:grpSpPr>
            <a:xfrm rot="0"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/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179388" lvl="0" latinLnBrk="0">
                  <a:defRPr/>
                </a:pPr>
                <a:r>
                  <a:rPr lang="en-US" altLang="ko-KR" sz="1000" kern="0">
                    <a:solidFill>
                      <a:srgbClr val="44546a"/>
                    </a:solidFill>
                  </a:rPr>
                  <a:t>QQ</a:t>
                </a:r>
                <a:endParaRPr lang="en-US" altLang="ko-KR" sz="1000" kern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latinLnBrk="0">
                  <a:defRPr/>
                </a:pPr>
                <a:r>
                  <a:rPr lang="en-US" altLang="ko-KR" sz="1000" kern="0">
                    <a:solidFill>
                      <a:srgbClr val="44546a"/>
                    </a:solidFill>
                  </a:rPr>
                  <a:t>05 page</a:t>
                </a:r>
                <a:endParaRPr lang="en-US" altLang="ko-KR" sz="1000" kern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 rot="0"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/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/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/>
              <p:cNvSpPr>
                <a:spLocks noEditPoints="1"/>
              </p:cNvSpPr>
              <p:nvPr/>
            </p:nvSpPr>
            <p:spPr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latinLnBrk="0">
                <a:defRPr/>
              </a:pPr>
              <a:endParaRPr lang="ko-KR" altLang="en-US" sz="2400">
                <a:solidFill>
                  <a:srgbClr val="44546a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3307615" y="908778"/>
            <a:ext cx="8440668" cy="451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5.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기대 효과 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::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기술적 한계에서의 해방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7" name="사각형: 둥근 위쪽 모서리 66"/>
          <p:cNvSpPr/>
          <p:nvPr/>
        </p:nvSpPr>
        <p:spPr>
          <a:xfrm>
            <a:off x="3007591" y="1054022"/>
            <a:ext cx="216000" cy="216000"/>
          </a:xfrm>
          <a:prstGeom prst="ellipse">
            <a:avLst/>
          </a:prstGeom>
          <a:solidFill>
            <a:srgbClr val="2f77e5"/>
          </a:solidFill>
          <a:ln>
            <a:solidFill>
              <a:srgbClr val="134fc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lvl="0" algn="ctr">
              <a:defRPr/>
            </a:pPr>
            <a:endParaRPr lang="ko-KR" altLang="en-US" sz="1100">
              <a:solidFill>
                <a:srgbClr val="70d5ec"/>
              </a:solidFill>
            </a:endParaRPr>
          </a:p>
        </p:txBody>
      </p:sp>
      <p:sp>
        <p:nvSpPr>
          <p:cNvPr id="171" name="가로 글상자 170"/>
          <p:cNvSpPr txBox="1"/>
          <p:nvPr/>
        </p:nvSpPr>
        <p:spPr>
          <a:xfrm>
            <a:off x="593989" y="1481149"/>
            <a:ext cx="6646795" cy="1612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dk1"/>
                </a:solidFill>
              </a:rPr>
              <a:t>드론 활용 기술</a:t>
            </a:r>
            <a:r>
              <a:rPr lang="en-US" altLang="ko-KR" sz="2000" b="1">
                <a:solidFill>
                  <a:schemeClr val="dk1"/>
                </a:solidFill>
              </a:rPr>
              <a:t>,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  <a:r>
              <a:rPr lang="en-US" altLang="ko-KR" sz="2000" b="1">
                <a:solidFill>
                  <a:schemeClr val="dk1"/>
                </a:solidFill>
              </a:rPr>
              <a:t>‘</a:t>
            </a:r>
            <a:r>
              <a:rPr lang="ko-KR" altLang="en-US" sz="2000" b="1">
                <a:solidFill>
                  <a:schemeClr val="dk1"/>
                </a:solidFill>
              </a:rPr>
              <a:t>기술적 한계</a:t>
            </a:r>
            <a:r>
              <a:rPr lang="en-US" altLang="ko-KR" sz="2000" b="1">
                <a:solidFill>
                  <a:schemeClr val="dk1"/>
                </a:solidFill>
              </a:rPr>
              <a:t>’</a:t>
            </a:r>
            <a:r>
              <a:rPr lang="ko-KR" altLang="en-US" sz="2000" b="1">
                <a:solidFill>
                  <a:schemeClr val="dk1"/>
                </a:solidFill>
              </a:rPr>
              <a:t>에서의 해방</a:t>
            </a:r>
            <a:endParaRPr lang="ko-KR" altLang="en-US" sz="2000" b="1">
              <a:solidFill>
                <a:schemeClr val="dk1"/>
              </a:solidFill>
            </a:endParaRPr>
          </a:p>
          <a:p>
            <a:pPr lvl="0">
              <a:defRPr/>
            </a:pPr>
            <a:endParaRPr lang="en-US" altLang="ko-KR" sz="20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</a:rPr>
              <a:t>-</a:t>
            </a:r>
            <a:r>
              <a:rPr lang="ko-KR" altLang="en-US" sz="2000">
                <a:solidFill>
                  <a:schemeClr val="dk1"/>
                </a:solidFill>
              </a:rPr>
              <a:t> 고도 제한 → 비행 물체 등 예외 상황 반복 학습</a:t>
            </a:r>
            <a:endParaRPr lang="ko-KR" altLang="en-US" sz="20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</a:rPr>
              <a:t>-</a:t>
            </a:r>
            <a:r>
              <a:rPr lang="ko-KR" altLang="en-US" sz="2000">
                <a:solidFill>
                  <a:schemeClr val="dk1"/>
                </a:solidFill>
              </a:rPr>
              <a:t> 기상 환경 등 변수 상황 반복 학습</a:t>
            </a:r>
            <a:endParaRPr lang="ko-KR" altLang="en-US" sz="20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</a:rPr>
              <a:t>-</a:t>
            </a:r>
            <a:r>
              <a:rPr lang="ko-KR" altLang="en-US" sz="2000">
                <a:solidFill>
                  <a:schemeClr val="dk1"/>
                </a:solidFill>
              </a:rPr>
              <a:t> 자원과 비용 절감</a:t>
            </a:r>
            <a:endParaRPr lang="ko-KR" altLang="en-US" sz="2000">
              <a:solidFill>
                <a:schemeClr val="dk1"/>
              </a:solidFill>
            </a:endParaRPr>
          </a:p>
        </p:txBody>
      </p:sp>
      <p:pic>
        <p:nvPicPr>
          <p:cNvPr id="172" name="그림 17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5855" y="3304847"/>
            <a:ext cx="4524836" cy="3014672"/>
          </a:xfrm>
          <a:prstGeom prst="rect">
            <a:avLst/>
          </a:prstGeom>
          <a:solidFill>
            <a:srgbClr val="2f77e5"/>
          </a:solidFill>
          <a:ln>
            <a:solidFill>
              <a:schemeClr val="dk1"/>
            </a:solidFill>
          </a:ln>
        </p:spPr>
      </p:pic>
      <p:pic>
        <p:nvPicPr>
          <p:cNvPr id="173" name="그림 1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2969" y="3274240"/>
            <a:ext cx="5533847" cy="3011210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74" name="가로 글상자 173"/>
          <p:cNvSpPr txBox="1"/>
          <p:nvPr/>
        </p:nvSpPr>
        <p:spPr>
          <a:xfrm>
            <a:off x="3348704" y="6406430"/>
            <a:ext cx="6118701" cy="451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rgbClr val="ff0000"/>
                </a:solidFill>
              </a:rPr>
              <a:t>기상환경 등 여러 변수를 가정</a:t>
            </a:r>
            <a:r>
              <a:rPr lang="en-US" altLang="ko-KR" sz="2400" b="1">
                <a:solidFill>
                  <a:srgbClr val="ff0000"/>
                </a:solidFill>
              </a:rPr>
              <a:t>,</a:t>
            </a:r>
            <a:r>
              <a:rPr lang="ko-KR" altLang="en-US" sz="2400" b="1">
                <a:solidFill>
                  <a:srgbClr val="ff0000"/>
                </a:solidFill>
              </a:rPr>
              <a:t> 시뮬레이션</a:t>
            </a:r>
            <a:endParaRPr lang="ko-KR" altLang="en-US" sz="2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63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74" grpId="1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457</ep:Words>
  <ep:PresentationFormat>와이드스크린</ep:PresentationFormat>
  <ep:Paragraphs>81</ep:Paragraphs>
  <ep:Slides>11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2022-08-24T06:18:57.000</dcterms:created>
  <dc:creator>조현석</dc:creator>
  <cp:lastModifiedBy>user</cp:lastModifiedBy>
  <dcterms:modified xsi:type="dcterms:W3CDTF">2024-06-10T10:36:40.644</dcterms:modified>
  <cp:revision>266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